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1"/>
  </p:notesMasterIdLst>
  <p:sldIdLst>
    <p:sldId id="362" r:id="rId2"/>
    <p:sldId id="309" r:id="rId3"/>
    <p:sldId id="310" r:id="rId4"/>
    <p:sldId id="311" r:id="rId5"/>
    <p:sldId id="312" r:id="rId6"/>
    <p:sldId id="313" r:id="rId7"/>
    <p:sldId id="314" r:id="rId8"/>
    <p:sldId id="315" r:id="rId9"/>
    <p:sldId id="316" r:id="rId10"/>
    <p:sldId id="317" r:id="rId11"/>
    <p:sldId id="318" r:id="rId12"/>
    <p:sldId id="319" r:id="rId13"/>
    <p:sldId id="320" r:id="rId14"/>
    <p:sldId id="321" r:id="rId15"/>
    <p:sldId id="322" r:id="rId16"/>
    <p:sldId id="323" r:id="rId17"/>
    <p:sldId id="324" r:id="rId18"/>
    <p:sldId id="325" r:id="rId19"/>
    <p:sldId id="326" r:id="rId20"/>
    <p:sldId id="327" r:id="rId21"/>
    <p:sldId id="328" r:id="rId22"/>
    <p:sldId id="329" r:id="rId23"/>
    <p:sldId id="330" r:id="rId24"/>
    <p:sldId id="331" r:id="rId25"/>
    <p:sldId id="332" r:id="rId26"/>
    <p:sldId id="333" r:id="rId27"/>
    <p:sldId id="334" r:id="rId28"/>
    <p:sldId id="335" r:id="rId29"/>
    <p:sldId id="336" r:id="rId30"/>
    <p:sldId id="337" r:id="rId31"/>
    <p:sldId id="338" r:id="rId32"/>
    <p:sldId id="339" r:id="rId33"/>
    <p:sldId id="340" r:id="rId34"/>
    <p:sldId id="341" r:id="rId35"/>
    <p:sldId id="363" r:id="rId36"/>
    <p:sldId id="364" r:id="rId37"/>
    <p:sldId id="365" r:id="rId38"/>
    <p:sldId id="366" r:id="rId39"/>
    <p:sldId id="367" r:id="rId40"/>
    <p:sldId id="368" r:id="rId41"/>
    <p:sldId id="369" r:id="rId42"/>
    <p:sldId id="370" r:id="rId43"/>
    <p:sldId id="371" r:id="rId44"/>
    <p:sldId id="372" r:id="rId45"/>
    <p:sldId id="373" r:id="rId46"/>
    <p:sldId id="374" r:id="rId47"/>
    <p:sldId id="375" r:id="rId48"/>
    <p:sldId id="376" r:id="rId49"/>
    <p:sldId id="377" r:id="rId50"/>
    <p:sldId id="378" r:id="rId51"/>
    <p:sldId id="379" r:id="rId52"/>
    <p:sldId id="380" r:id="rId53"/>
    <p:sldId id="381" r:id="rId54"/>
    <p:sldId id="382" r:id="rId55"/>
    <p:sldId id="383" r:id="rId56"/>
    <p:sldId id="384" r:id="rId57"/>
    <p:sldId id="385" r:id="rId58"/>
    <p:sldId id="386" r:id="rId59"/>
    <p:sldId id="387" r:id="rId60"/>
    <p:sldId id="388" r:id="rId61"/>
    <p:sldId id="389" r:id="rId62"/>
    <p:sldId id="390" r:id="rId63"/>
    <p:sldId id="391" r:id="rId64"/>
    <p:sldId id="392" r:id="rId65"/>
    <p:sldId id="393" r:id="rId66"/>
    <p:sldId id="394" r:id="rId67"/>
    <p:sldId id="395" r:id="rId68"/>
    <p:sldId id="342" r:id="rId69"/>
    <p:sldId id="343" r:id="rId70"/>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660066"/>
    <a:srgbClr val="6600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p:cViewPr varScale="1">
        <p:scale>
          <a:sx n="112" d="100"/>
          <a:sy n="112" d="100"/>
        </p:scale>
        <p:origin x="-318" y="-84"/>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2023/8/25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2023/8/25</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36.xml"/><Relationship Id="rId1" Type="http://schemas.openxmlformats.org/officeDocument/2006/relationships/slideLayout" Target="../slideLayouts/slideLayout1.xml"/><Relationship Id="rId5" Type="http://schemas.openxmlformats.org/officeDocument/2006/relationships/slide" Target="slide1.xml"/><Relationship Id="rId4" Type="http://schemas.openxmlformats.org/officeDocument/2006/relationships/slide" Target="slide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hyperlink" Target="../../&#35838;&#26102;&#36319;&#36394;&#26816;&#27979;word&#25991;&#20214;/&#26694;&#39064;&#36319;&#36394;&#26816;&#27979;&#65288;&#20843;&#65289;%20&#23454;&#29616;&#20013;&#21326;&#27665;&#26063;&#20255;&#22823;&#22797;&#20852;&#30340;&#20013;&#22269;&#26790;.DOC" TargetMode="Externa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a:hlinkClick r:id="rId2" action="ppaction://hlinksldjump"/>
          </p:cNvPr>
          <p:cNvSpPr/>
          <p:nvPr/>
        </p:nvSpPr>
        <p:spPr>
          <a:xfrm>
            <a:off x="4016403" y="4941168"/>
            <a:ext cx="6689696" cy="1292662"/>
          </a:xfrm>
          <a:prstGeom prst="rect">
            <a:avLst/>
          </a:prstGeom>
        </p:spPr>
        <p:txBody>
          <a:bodyPr wrap="square">
            <a:spAutoFit/>
          </a:bodyPr>
          <a:lstStyle/>
          <a:p>
            <a:pPr lvl="0">
              <a:lnSpc>
                <a:spcPct val="150000"/>
              </a:lnSpc>
            </a:pPr>
            <a:r>
              <a:rPr lang="zh-CN" altLang="en-US" sz="2600" b="1" kern="100" dirty="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2600" b="1" kern="100" dirty="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三</a:t>
            </a:r>
            <a:r>
              <a:rPr lang="en-US" altLang="zh-CN" sz="2600" b="1" kern="100" dirty="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分两步走建成社会主义现</a:t>
            </a:r>
            <a:r>
              <a:rPr lang="zh-CN" altLang="en-US" sz="2600" b="1" kern="100" dirty="0" smtClean="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代</a:t>
            </a:r>
            <a:endParaRPr lang="en-US" altLang="zh-CN" sz="2600" b="1" kern="100" dirty="0" smtClean="0">
              <a:solidFill>
                <a:schemeClr val="accent3">
                  <a:lumMod val="75000"/>
                </a:schemeClr>
              </a:solidFill>
              <a:latin typeface="方正细黑一简体" panose="03000509000000000000" pitchFamily="65" charset="-122"/>
              <a:ea typeface="方正细黑一简体" panose="03000509000000000000" pitchFamily="65" charset="-122"/>
              <a:cs typeface="Times New Roman"/>
            </a:endParaRPr>
          </a:p>
          <a:p>
            <a:pPr lvl="0">
              <a:lnSpc>
                <a:spcPct val="150000"/>
              </a:lnSpc>
            </a:pPr>
            <a:r>
              <a:rPr lang="en-US" altLang="zh-CN" sz="2600" b="1" kern="100" dirty="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 </a:t>
            </a:r>
            <a:r>
              <a:rPr lang="en-US" altLang="zh-CN" sz="2600" b="1" kern="100" dirty="0" smtClean="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                          </a:t>
            </a:r>
            <a:r>
              <a:rPr lang="zh-CN" altLang="en-US" sz="2600" b="1" kern="100" dirty="0" smtClean="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化</a:t>
            </a:r>
            <a:r>
              <a:rPr lang="zh-CN" altLang="en-US" sz="2600" b="1" kern="100" dirty="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强国</a:t>
            </a:r>
          </a:p>
        </p:txBody>
      </p:sp>
      <p:grpSp>
        <p:nvGrpSpPr>
          <p:cNvPr id="7" name="组合 6"/>
          <p:cNvGrpSpPr/>
          <p:nvPr/>
        </p:nvGrpSpPr>
        <p:grpSpPr>
          <a:xfrm>
            <a:off x="1345059" y="1583805"/>
            <a:ext cx="1368152" cy="4509491"/>
            <a:chOff x="1875341" y="1435514"/>
            <a:chExt cx="1145244" cy="3774776"/>
          </a:xfrm>
          <a:solidFill>
            <a:schemeClr val="bg2">
              <a:lumMod val="75000"/>
            </a:schemeClr>
          </a:solidFill>
        </p:grpSpPr>
        <p:grpSp>
          <p:nvGrpSpPr>
            <p:cNvPr id="8" name="Group 1"/>
            <p:cNvGrpSpPr/>
            <p:nvPr/>
          </p:nvGrpSpPr>
          <p:grpSpPr>
            <a:xfrm>
              <a:off x="1875341" y="1435514"/>
              <a:ext cx="1145243" cy="790786"/>
              <a:chOff x="1668087" y="1131991"/>
              <a:chExt cx="1145243" cy="790786"/>
            </a:xfrm>
            <a:grpFill/>
          </p:grpSpPr>
          <p:sp>
            <p:nvSpPr>
              <p:cNvPr id="17" name="Freeform 27"/>
              <p:cNvSpPr/>
              <p:nvPr/>
            </p:nvSpPr>
            <p:spPr bwMode="auto">
              <a:xfrm rot="16200000">
                <a:off x="1845316" y="954762"/>
                <a:ext cx="790786" cy="1145243"/>
              </a:xfrm>
              <a:custGeom>
                <a:avLst/>
                <a:gdLst>
                  <a:gd name="T0" fmla="*/ 0 w 482"/>
                  <a:gd name="T1" fmla="*/ 0 h 696"/>
                  <a:gd name="T2" fmla="*/ 0 w 482"/>
                  <a:gd name="T3" fmla="*/ 223 h 696"/>
                  <a:gd name="T4" fmla="*/ 0 w 482"/>
                  <a:gd name="T5" fmla="*/ 223 h 696"/>
                  <a:gd name="T6" fmla="*/ 125 w 482"/>
                  <a:gd name="T7" fmla="*/ 348 h 696"/>
                  <a:gd name="T8" fmla="*/ 0 w 482"/>
                  <a:gd name="T9" fmla="*/ 473 h 696"/>
                  <a:gd name="T10" fmla="*/ 0 w 482"/>
                  <a:gd name="T11" fmla="*/ 473 h 696"/>
                  <a:gd name="T12" fmla="*/ 0 w 482"/>
                  <a:gd name="T13" fmla="*/ 696 h 696"/>
                  <a:gd name="T14" fmla="*/ 388 w 482"/>
                  <a:gd name="T15" fmla="*/ 441 h 696"/>
                  <a:gd name="T16" fmla="*/ 482 w 482"/>
                  <a:gd name="T17" fmla="*/ 348 h 696"/>
                  <a:gd name="T18" fmla="*/ 388 w 482"/>
                  <a:gd name="T19" fmla="*/ 255 h 696"/>
                  <a:gd name="T20" fmla="*/ 0 w 482"/>
                  <a:gd name="T21"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2"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0" y="696"/>
                      <a:pt x="380" y="441"/>
                      <a:pt x="388" y="441"/>
                    </a:cubicBezTo>
                    <a:cubicBezTo>
                      <a:pt x="440" y="441"/>
                      <a:pt x="482" y="400"/>
                      <a:pt x="482" y="348"/>
                    </a:cubicBezTo>
                    <a:cubicBezTo>
                      <a:pt x="482" y="296"/>
                      <a:pt x="440" y="255"/>
                      <a:pt x="388" y="255"/>
                    </a:cubicBezTo>
                    <a:cubicBezTo>
                      <a:pt x="380" y="255"/>
                      <a:pt x="0" y="0"/>
                      <a:pt x="0" y="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sp>
            <p:nvSpPr>
              <p:cNvPr id="18" name="Freeform 28"/>
              <p:cNvSpPr/>
              <p:nvPr/>
            </p:nvSpPr>
            <p:spPr bwMode="auto">
              <a:xfrm rot="16200000">
                <a:off x="2135239" y="1083831"/>
                <a:ext cx="209977" cy="306297"/>
              </a:xfrm>
              <a:custGeom>
                <a:avLst/>
                <a:gdLst>
                  <a:gd name="T0" fmla="*/ 34 w 128"/>
                  <a:gd name="T1" fmla="*/ 186 h 186"/>
                  <a:gd name="T2" fmla="*/ 128 w 128"/>
                  <a:gd name="T3" fmla="*/ 93 h 186"/>
                  <a:gd name="T4" fmla="*/ 34 w 128"/>
                  <a:gd name="T5" fmla="*/ 0 h 186"/>
                  <a:gd name="T6" fmla="*/ 0 w 128"/>
                  <a:gd name="T7" fmla="*/ 93 h 186"/>
                  <a:gd name="T8" fmla="*/ 34 w 128"/>
                  <a:gd name="T9" fmla="*/ 186 h 186"/>
                </a:gdLst>
                <a:ahLst/>
                <a:cxnLst>
                  <a:cxn ang="0">
                    <a:pos x="T0" y="T1"/>
                  </a:cxn>
                  <a:cxn ang="0">
                    <a:pos x="T2" y="T3"/>
                  </a:cxn>
                  <a:cxn ang="0">
                    <a:pos x="T4" y="T5"/>
                  </a:cxn>
                  <a:cxn ang="0">
                    <a:pos x="T6" y="T7"/>
                  </a:cxn>
                  <a:cxn ang="0">
                    <a:pos x="T8" y="T9"/>
                  </a:cxn>
                </a:cxnLst>
                <a:rect l="0" t="0" r="r" b="b"/>
                <a:pathLst>
                  <a:path w="128" h="186">
                    <a:moveTo>
                      <a:pt x="34" y="186"/>
                    </a:moveTo>
                    <a:cubicBezTo>
                      <a:pt x="86" y="186"/>
                      <a:pt x="128" y="145"/>
                      <a:pt x="128" y="93"/>
                    </a:cubicBezTo>
                    <a:cubicBezTo>
                      <a:pt x="128" y="41"/>
                      <a:pt x="86" y="0"/>
                      <a:pt x="34" y="0"/>
                    </a:cubicBezTo>
                    <a:cubicBezTo>
                      <a:pt x="30" y="0"/>
                      <a:pt x="0" y="46"/>
                      <a:pt x="0" y="93"/>
                    </a:cubicBezTo>
                    <a:cubicBezTo>
                      <a:pt x="0" y="140"/>
                      <a:pt x="30" y="186"/>
                      <a:pt x="34" y="186"/>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grpSp>
        <p:sp>
          <p:nvSpPr>
            <p:cNvPr id="9" name="Freeform 26"/>
            <p:cNvSpPr/>
            <p:nvPr/>
          </p:nvSpPr>
          <p:spPr bwMode="auto">
            <a:xfrm rot="16200000">
              <a:off x="1876305" y="2072188"/>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bg2">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0" name="TextBox 9"/>
            <p:cNvSpPr txBox="1"/>
            <p:nvPr/>
          </p:nvSpPr>
          <p:spPr>
            <a:xfrm>
              <a:off x="2178324" y="2350023"/>
              <a:ext cx="538312" cy="489485"/>
            </a:xfrm>
            <a:prstGeom prst="rect">
              <a:avLst/>
            </a:prstGeom>
            <a:solidFill>
              <a:schemeClr val="bg2">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01</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1" name="Freeform 25"/>
            <p:cNvSpPr/>
            <p:nvPr/>
          </p:nvSpPr>
          <p:spPr bwMode="auto">
            <a:xfrm rot="16200000">
              <a:off x="1876305" y="3069099"/>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accent3">
                <a:lumMod val="60000"/>
                <a:lumOff val="40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2" name="TextBox 13"/>
            <p:cNvSpPr txBox="1"/>
            <p:nvPr/>
          </p:nvSpPr>
          <p:spPr>
            <a:xfrm>
              <a:off x="2178324" y="3379730"/>
              <a:ext cx="538312" cy="489485"/>
            </a:xfrm>
            <a:prstGeom prst="rect">
              <a:avLst/>
            </a:prstGeom>
            <a:solidFill>
              <a:schemeClr val="accent3">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02</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3" name="Freeform 24"/>
            <p:cNvSpPr/>
            <p:nvPr/>
          </p:nvSpPr>
          <p:spPr bwMode="auto">
            <a:xfrm rot="16200000">
              <a:off x="1876786" y="4066491"/>
              <a:ext cx="1142354"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80 w 697"/>
                <a:gd name="T15" fmla="*/ 696 h 696"/>
                <a:gd name="T16" fmla="*/ 580 w 697"/>
                <a:gd name="T17" fmla="*/ 438 h 696"/>
                <a:gd name="T18" fmla="*/ 604 w 697"/>
                <a:gd name="T19" fmla="*/ 441 h 696"/>
                <a:gd name="T20" fmla="*/ 697 w 697"/>
                <a:gd name="T21" fmla="*/ 348 h 696"/>
                <a:gd name="T22" fmla="*/ 604 w 697"/>
                <a:gd name="T23" fmla="*/ 255 h 696"/>
                <a:gd name="T24" fmla="*/ 580 w 697"/>
                <a:gd name="T25" fmla="*/ 258 h 696"/>
                <a:gd name="T26" fmla="*/ 580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80" y="696"/>
                    <a:pt x="580" y="696"/>
                    <a:pt x="580" y="696"/>
                  </a:cubicBezTo>
                  <a:cubicBezTo>
                    <a:pt x="580" y="438"/>
                    <a:pt x="580" y="438"/>
                    <a:pt x="580" y="438"/>
                  </a:cubicBezTo>
                  <a:cubicBezTo>
                    <a:pt x="587" y="440"/>
                    <a:pt x="595" y="441"/>
                    <a:pt x="604" y="441"/>
                  </a:cubicBezTo>
                  <a:cubicBezTo>
                    <a:pt x="655" y="441"/>
                    <a:pt x="697" y="400"/>
                    <a:pt x="697" y="348"/>
                  </a:cubicBezTo>
                  <a:cubicBezTo>
                    <a:pt x="697" y="296"/>
                    <a:pt x="655" y="255"/>
                    <a:pt x="604" y="255"/>
                  </a:cubicBezTo>
                  <a:cubicBezTo>
                    <a:pt x="595" y="255"/>
                    <a:pt x="587" y="256"/>
                    <a:pt x="580" y="258"/>
                  </a:cubicBezTo>
                  <a:cubicBezTo>
                    <a:pt x="580" y="0"/>
                    <a:pt x="580" y="0"/>
                    <a:pt x="580" y="0"/>
                  </a:cubicBezTo>
                  <a:lnTo>
                    <a:pt x="0" y="0"/>
                  </a:lnTo>
                  <a:close/>
                </a:path>
              </a:pathLst>
            </a:custGeom>
            <a:solidFill>
              <a:schemeClr val="bg1">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4" name="TextBox 14"/>
            <p:cNvSpPr txBox="1"/>
            <p:nvPr/>
          </p:nvSpPr>
          <p:spPr>
            <a:xfrm>
              <a:off x="2178324" y="4346735"/>
              <a:ext cx="538312" cy="489485"/>
            </a:xfrm>
            <a:prstGeom prst="rect">
              <a:avLst/>
            </a:prstGeom>
            <a:solidFill>
              <a:schemeClr val="bg1">
                <a:lumMod val="65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03</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grpSp>
      <p:cxnSp>
        <p:nvCxnSpPr>
          <p:cNvPr id="21" name="直接连接符 20"/>
          <p:cNvCxnSpPr/>
          <p:nvPr/>
        </p:nvCxnSpPr>
        <p:spPr>
          <a:xfrm>
            <a:off x="4009355" y="3356992"/>
            <a:ext cx="66967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矩形 23">
            <a:hlinkClick r:id="rId3" action="ppaction://hlinksldjump"/>
          </p:cNvPr>
          <p:cNvSpPr/>
          <p:nvPr/>
        </p:nvSpPr>
        <p:spPr>
          <a:xfrm>
            <a:off x="4016403" y="2132856"/>
            <a:ext cx="6545680" cy="1229567"/>
          </a:xfrm>
          <a:prstGeom prst="rect">
            <a:avLst/>
          </a:prstGeom>
        </p:spPr>
        <p:txBody>
          <a:bodyPr wrap="square">
            <a:spAutoFit/>
          </a:bodyPr>
          <a:lstStyle/>
          <a:p>
            <a:pPr>
              <a:lnSpc>
                <a:spcPct val="150000"/>
              </a:lnSpc>
            </a:pPr>
            <a:r>
              <a:rPr lang="zh-CN" altLang="en-US"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一</a:t>
            </a:r>
            <a:r>
              <a:rPr lang="en-US" altLang="zh-CN"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中国梦的本质是国家富强</a:t>
            </a:r>
            <a:r>
              <a:rPr lang="zh-CN" altLang="en-US" sz="26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endParaRPr lang="en-US" altLang="zh-CN" sz="26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endParaRPr>
          </a:p>
          <a:p>
            <a:pPr>
              <a:lnSpc>
                <a:spcPct val="150000"/>
              </a:lnSpc>
            </a:pPr>
            <a:r>
              <a:rPr lang="en-US" altLang="zh-CN"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 </a:t>
            </a:r>
            <a:r>
              <a:rPr lang="en-US" altLang="zh-CN" sz="26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                          </a:t>
            </a:r>
            <a:r>
              <a:rPr lang="zh-CN" altLang="en-US" sz="26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民</a:t>
            </a:r>
            <a:r>
              <a:rPr lang="zh-CN" altLang="en-US"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族振兴、人民幸福</a:t>
            </a:r>
          </a:p>
        </p:txBody>
      </p:sp>
      <p:sp>
        <p:nvSpPr>
          <p:cNvPr id="25" name="矩形 24">
            <a:hlinkClick r:id="rId4" action="ppaction://hlinksldjump"/>
          </p:cNvPr>
          <p:cNvSpPr/>
          <p:nvPr/>
        </p:nvSpPr>
        <p:spPr>
          <a:xfrm>
            <a:off x="3922787" y="3573016"/>
            <a:ext cx="6664458" cy="1292662"/>
          </a:xfrm>
          <a:prstGeom prst="rect">
            <a:avLst/>
          </a:prstGeom>
        </p:spPr>
        <p:txBody>
          <a:bodyPr wrap="square">
            <a:spAutoFit/>
          </a:bodyPr>
          <a:lstStyle/>
          <a:p>
            <a:pPr lvl="0" algn="ctr">
              <a:lnSpc>
                <a:spcPct val="150000"/>
              </a:lnSpc>
              <a:tabLst>
                <a:tab pos="2430780" algn="l"/>
                <a:tab pos="5311140" algn="l"/>
              </a:tabLst>
            </a:pPr>
            <a:r>
              <a:rPr lang="zh-CN" altLang="en-US"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二</a:t>
            </a:r>
            <a:r>
              <a:rPr lang="en-US" altLang="zh-CN"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新时代新征程中国共产</a:t>
            </a:r>
            <a:r>
              <a:rPr lang="zh-CN" altLang="en-US" sz="2600" b="1" kern="100" dirty="0" smtClean="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党</a:t>
            </a:r>
            <a:endParaRPr lang="en-US" altLang="zh-CN" sz="2600" b="1" kern="100" dirty="0" smtClean="0">
              <a:solidFill>
                <a:schemeClr val="accent5">
                  <a:lumMod val="75000"/>
                </a:schemeClr>
              </a:solidFill>
              <a:latin typeface="方正细黑一简体" panose="03000509000000000000" pitchFamily="65" charset="-122"/>
              <a:ea typeface="方正细黑一简体" panose="03000509000000000000" pitchFamily="65" charset="-122"/>
              <a:cs typeface="Times New Roman"/>
            </a:endParaRPr>
          </a:p>
          <a:p>
            <a:pPr lvl="0" algn="ctr">
              <a:lnSpc>
                <a:spcPct val="150000"/>
              </a:lnSpc>
              <a:tabLst>
                <a:tab pos="2430780" algn="l"/>
                <a:tab pos="5311140" algn="l"/>
              </a:tabLst>
            </a:pPr>
            <a:r>
              <a:rPr lang="en-US" altLang="zh-CN"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 </a:t>
            </a:r>
            <a:r>
              <a:rPr lang="en-US" altLang="zh-CN" sz="2600" b="1" kern="100" dirty="0" smtClean="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     </a:t>
            </a:r>
            <a:r>
              <a:rPr lang="zh-CN" altLang="en-US" sz="2600" b="1" kern="100" dirty="0" smtClean="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的</a:t>
            </a:r>
            <a:r>
              <a:rPr lang="zh-CN" altLang="en-US"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使命任务</a:t>
            </a:r>
          </a:p>
        </p:txBody>
      </p:sp>
      <p:sp>
        <p:nvSpPr>
          <p:cNvPr id="20" name="标题 1"/>
          <p:cNvSpPr txBox="1">
            <a:spLocks/>
          </p:cNvSpPr>
          <p:nvPr/>
        </p:nvSpPr>
        <p:spPr>
          <a:xfrm>
            <a:off x="10036344" y="332656"/>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000" b="1" dirty="0" smtClean="0">
                <a:solidFill>
                  <a:schemeClr val="bg1">
                    <a:lumMod val="95000"/>
                  </a:schemeClr>
                </a:solidFill>
                <a:latin typeface="方正细黑一_GBK" panose="03000509000000000000" pitchFamily="65" charset="-122"/>
                <a:ea typeface="方正细黑一_GBK" panose="03000509000000000000" pitchFamily="65" charset="-122"/>
              </a:rPr>
              <a:t>目录</a:t>
            </a:r>
            <a:endParaRPr lang="zh-CN" altLang="en-US" sz="6000" b="1" dirty="0">
              <a:solidFill>
                <a:schemeClr val="bg1">
                  <a:lumMod val="95000"/>
                </a:schemeClr>
              </a:solidFill>
              <a:latin typeface="方正细黑一_GBK" panose="03000509000000000000" pitchFamily="65" charset="-122"/>
              <a:ea typeface="方正细黑一_GBK" panose="03000509000000000000" pitchFamily="65" charset="-122"/>
            </a:endParaRPr>
          </a:p>
        </p:txBody>
      </p:sp>
      <p:sp>
        <p:nvSpPr>
          <p:cNvPr id="19" name="标题 1"/>
          <p:cNvSpPr txBox="1">
            <a:spLocks/>
          </p:cNvSpPr>
          <p:nvPr/>
        </p:nvSpPr>
        <p:spPr>
          <a:xfrm>
            <a:off x="9748312" y="878511"/>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000" b="1" dirty="0" smtClean="0">
                <a:solidFill>
                  <a:schemeClr val="accent5">
                    <a:lumMod val="75000"/>
                  </a:schemeClr>
                </a:solidFill>
                <a:latin typeface="方正细黑一_GBK" panose="03000509000000000000" pitchFamily="65" charset="-122"/>
                <a:ea typeface="方正细黑一_GBK" panose="03000509000000000000" pitchFamily="65" charset="-122"/>
              </a:rPr>
              <a:t>目录</a:t>
            </a:r>
            <a:endParaRPr lang="zh-CN" altLang="en-US" sz="5000" b="1" dirty="0">
              <a:solidFill>
                <a:schemeClr val="accent5">
                  <a:lumMod val="75000"/>
                </a:schemeClr>
              </a:solidFill>
              <a:latin typeface="方正细黑一_GBK" panose="03000509000000000000" pitchFamily="65" charset="-122"/>
              <a:ea typeface="方正细黑一_GBK" panose="03000509000000000000" pitchFamily="65" charset="-122"/>
            </a:endParaRPr>
          </a:p>
        </p:txBody>
      </p:sp>
      <p:sp>
        <p:nvSpPr>
          <p:cNvPr id="27" name="矩形 26">
            <a:hlinkClick r:id="rId5" action="ppaction://hlinksldjump"/>
          </p:cNvPr>
          <p:cNvSpPr/>
          <p:nvPr/>
        </p:nvSpPr>
        <p:spPr>
          <a:xfrm>
            <a:off x="2343470" y="548680"/>
            <a:ext cx="7138493" cy="553998"/>
          </a:xfrm>
          <a:prstGeom prst="rect">
            <a:avLst/>
          </a:prstGeom>
        </p:spPr>
        <p:txBody>
          <a:bodyPr wrap="none">
            <a:spAutoFit/>
          </a:bodyPr>
          <a:lstStyle/>
          <a:p>
            <a:r>
              <a:rPr lang="zh-CN" altLang="en-US" sz="3000" b="1" kern="100" dirty="0">
                <a:solidFill>
                  <a:schemeClr val="accent6">
                    <a:lumMod val="75000"/>
                  </a:schemeClr>
                </a:solidFill>
                <a:latin typeface="方正细黑一简体" panose="03000509000000000000" pitchFamily="65" charset="-122"/>
                <a:ea typeface="方正细黑一简体" panose="03000509000000000000" pitchFamily="65" charset="-122"/>
                <a:cs typeface="Times New Roman"/>
              </a:rPr>
              <a:t>第二框　实现中华民族伟大复兴的中国梦</a:t>
            </a:r>
            <a:endParaRPr lang="zh-CN" altLang="zh-CN" sz="3000" b="1" dirty="0">
              <a:solidFill>
                <a:schemeClr val="accent6">
                  <a:lumMod val="75000"/>
                </a:schemeClr>
              </a:solidFill>
              <a:latin typeface="方正细黑一简体" panose="03000509000000000000" pitchFamily="65" charset="-122"/>
              <a:ea typeface="方正细黑一简体" panose="03000509000000000000" pitchFamily="65" charset="-122"/>
            </a:endParaRPr>
          </a:p>
        </p:txBody>
      </p:sp>
      <p:cxnSp>
        <p:nvCxnSpPr>
          <p:cNvPr id="30" name="直接连接符 29"/>
          <p:cNvCxnSpPr/>
          <p:nvPr/>
        </p:nvCxnSpPr>
        <p:spPr>
          <a:xfrm>
            <a:off x="4009355" y="4797152"/>
            <a:ext cx="66967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009355" y="6165304"/>
            <a:ext cx="66967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4463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Effect transition="in" filter="fade">
                                      <p:cBhvr>
                                        <p:cTn id="2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4" grpId="0"/>
      <p:bldP spid="2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08955" y="847256"/>
            <a:ext cx="11176460" cy="5534072"/>
          </a:xfrm>
        </p:spPr>
        <p:txBody>
          <a:bodyPr>
            <a:normAutofit/>
          </a:bodyPr>
          <a:lstStyle/>
          <a:p>
            <a:pPr algn="just">
              <a:tabLst>
                <a:tab pos="5311140" algn="l"/>
              </a:tabLst>
            </a:pPr>
            <a:r>
              <a:rPr lang="zh-CN" altLang="zh-CN" b="1" kern="100" dirty="0">
                <a:solidFill>
                  <a:schemeClr val="accent6">
                    <a:lumMod val="75000"/>
                  </a:schemeClr>
                </a:solidFill>
                <a:latin typeface="Times New Roman"/>
                <a:ea typeface="方正细黑一简体"/>
                <a:cs typeface="Times New Roman"/>
              </a:rPr>
              <a:t>目题逐解</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一</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中国梦的本质是国家富强、民族振兴、人民幸福</a:t>
            </a:r>
            <a:endParaRPr lang="zh-CN" altLang="zh-CN" sz="1050" kern="100" dirty="0">
              <a:solidFill>
                <a:schemeClr val="accent6">
                  <a:lumMod val="75000"/>
                </a:schemeClr>
              </a:solidFill>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中华民族最伟大的梦想</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近代以来，实现中华民</a:t>
            </a:r>
            <a:r>
              <a:rPr lang="zh-CN" altLang="zh-CN" b="1" kern="100" dirty="0" smtClean="0">
                <a:latin typeface="Times New Roman"/>
                <a:ea typeface="方正细黑一简体"/>
                <a:cs typeface="Times New Roman"/>
              </a:rPr>
              <a:t>族</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成</a:t>
            </a:r>
            <a:r>
              <a:rPr lang="zh-CN" altLang="zh-CN" b="1" kern="100" dirty="0">
                <a:latin typeface="Times New Roman"/>
                <a:ea typeface="方正细黑一简体"/>
                <a:cs typeface="Times New Roman"/>
              </a:rPr>
              <a:t>为中华民族最伟大的梦想。</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中国梦的本质</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实现中华民族伟大复兴的中国梦，就是要实</a:t>
            </a:r>
            <a:r>
              <a:rPr lang="zh-CN" altLang="zh-CN" b="1" kern="100" dirty="0" smtClean="0">
                <a:latin typeface="Times New Roman"/>
                <a:ea typeface="方正细黑一简体"/>
                <a:cs typeface="Times New Roman"/>
              </a:rPr>
              <a:t>现</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0" algn="just">
              <a:tabLst>
                <a:tab pos="5311140" algn="l"/>
              </a:tabLst>
            </a:pP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Times New Roman"/>
              </a:rPr>
              <a:t> </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
        <p:nvSpPr>
          <p:cNvPr id="4" name="矩形 3"/>
          <p:cNvSpPr/>
          <p:nvPr/>
        </p:nvSpPr>
        <p:spPr>
          <a:xfrm>
            <a:off x="5118290" y="314096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伟大复兴</a:t>
            </a:r>
            <a:endParaRPr lang="zh-CN" altLang="en-US" dirty="0"/>
          </a:p>
        </p:txBody>
      </p:sp>
      <p:sp>
        <p:nvSpPr>
          <p:cNvPr id="5" name="矩形 4"/>
          <p:cNvSpPr/>
          <p:nvPr/>
        </p:nvSpPr>
        <p:spPr>
          <a:xfrm>
            <a:off x="8646682" y="458112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国家富强</a:t>
            </a:r>
            <a:endParaRPr lang="zh-CN" altLang="en-US" dirty="0"/>
          </a:p>
        </p:txBody>
      </p:sp>
      <p:sp>
        <p:nvSpPr>
          <p:cNvPr id="6" name="矩形 5"/>
          <p:cNvSpPr/>
          <p:nvPr/>
        </p:nvSpPr>
        <p:spPr>
          <a:xfrm>
            <a:off x="408955" y="535405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民族振兴</a:t>
            </a:r>
            <a:endParaRPr lang="zh-CN" altLang="en-US" dirty="0"/>
          </a:p>
        </p:txBody>
      </p:sp>
      <p:sp>
        <p:nvSpPr>
          <p:cNvPr id="7" name="矩形 6"/>
          <p:cNvSpPr/>
          <p:nvPr/>
        </p:nvSpPr>
        <p:spPr>
          <a:xfrm>
            <a:off x="2425179" y="535405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人民幸福</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中国梦的重要性</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中国梦</a:t>
            </a:r>
            <a:r>
              <a:rPr lang="zh-CN" altLang="zh-CN" b="1" kern="100" dirty="0" smtClean="0">
                <a:latin typeface="Times New Roman"/>
                <a:ea typeface="方正细黑一简体"/>
                <a:cs typeface="Times New Roman"/>
              </a:rPr>
              <a:t>把</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追求、民族的向往</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Times New Roman"/>
              </a:rPr>
              <a:t> </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期盼融为一体，体现了中华民族和中国人民</a:t>
            </a:r>
            <a:r>
              <a:rPr lang="zh-CN" altLang="zh-CN" b="1" kern="100" dirty="0" smtClean="0">
                <a:latin typeface="Times New Roman"/>
                <a:ea typeface="方正细黑一简体"/>
                <a:cs typeface="Times New Roman"/>
              </a:rPr>
              <a:t>的</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表达了每一个中华儿女的共同愿景，已成为激荡在十四亿多人心中的高昂旋律，成为中华民族团结奋斗</a:t>
            </a:r>
            <a:r>
              <a:rPr lang="zh-CN" altLang="zh-CN" b="1" kern="100" dirty="0" smtClean="0">
                <a:latin typeface="Times New Roman"/>
                <a:ea typeface="方正细黑一简体"/>
                <a:cs typeface="Times New Roman"/>
              </a:rPr>
              <a:t>的</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和</a:t>
            </a:r>
            <a:r>
              <a:rPr lang="zh-CN" altLang="zh-CN" b="1" kern="100" dirty="0">
                <a:latin typeface="Times New Roman"/>
                <a:ea typeface="方正细黑一简体"/>
                <a:cs typeface="Times New Roman"/>
              </a:rPr>
              <a:t>最大同心圆。</a:t>
            </a:r>
            <a:endParaRPr lang="zh-CN" altLang="zh-CN" sz="1050" kern="100" dirty="0">
              <a:latin typeface="宋体"/>
              <a:cs typeface="Courier New"/>
            </a:endParaRPr>
          </a:p>
          <a:p>
            <a:endParaRPr lang="zh-CN" altLang="en-US" dirty="0"/>
          </a:p>
        </p:txBody>
      </p:sp>
      <p:sp>
        <p:nvSpPr>
          <p:cNvPr id="4" name="矩形 3"/>
          <p:cNvSpPr/>
          <p:nvPr/>
        </p:nvSpPr>
        <p:spPr>
          <a:xfrm>
            <a:off x="2812114" y="2024988"/>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国家</a:t>
            </a:r>
            <a:endParaRPr lang="zh-CN" altLang="en-US" dirty="0"/>
          </a:p>
        </p:txBody>
      </p:sp>
      <p:sp>
        <p:nvSpPr>
          <p:cNvPr id="5" name="矩形 4"/>
          <p:cNvSpPr/>
          <p:nvPr/>
        </p:nvSpPr>
        <p:spPr>
          <a:xfrm>
            <a:off x="7351810" y="2024988"/>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人民</a:t>
            </a:r>
            <a:endParaRPr lang="zh-CN" altLang="en-US" dirty="0"/>
          </a:p>
        </p:txBody>
      </p:sp>
      <p:sp>
        <p:nvSpPr>
          <p:cNvPr id="6" name="矩形 5"/>
          <p:cNvSpPr/>
          <p:nvPr/>
        </p:nvSpPr>
        <p:spPr>
          <a:xfrm>
            <a:off x="4945459" y="263691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整体利益</a:t>
            </a:r>
            <a:endParaRPr lang="zh-CN" altLang="en-US" dirty="0"/>
          </a:p>
        </p:txBody>
      </p:sp>
      <p:sp>
        <p:nvSpPr>
          <p:cNvPr id="7" name="矩形 6"/>
          <p:cNvSpPr/>
          <p:nvPr/>
        </p:nvSpPr>
        <p:spPr>
          <a:xfrm>
            <a:off x="1777107" y="3913892"/>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最大公约数</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1063277"/>
            <a:ext cx="10975658" cy="4525963"/>
          </a:xfrm>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4</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中国梦与人民梦、个人梦的关系</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936345861"/>
              </p:ext>
            </p:extLst>
          </p:nvPr>
        </p:nvGraphicFramePr>
        <p:xfrm>
          <a:off x="1273051" y="2125179"/>
          <a:ext cx="9721080" cy="3412976"/>
        </p:xfrm>
        <a:graphic>
          <a:graphicData uri="http://schemas.openxmlformats.org/drawingml/2006/table">
            <a:tbl>
              <a:tblPr/>
              <a:tblGrid>
                <a:gridCol w="885401"/>
                <a:gridCol w="8835679"/>
              </a:tblGrid>
              <a:tr h="3412976">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与人民梦</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smtClean="0">
                          <a:effectLst/>
                          <a:latin typeface="Times New Roman"/>
                          <a:ea typeface="方正细黑一简体"/>
                          <a:cs typeface="Times New Roman"/>
                        </a:rPr>
                        <a:t>中国梦归根到底是人民的梦，必须紧紧依靠人民来实现，必须不断</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。人民是中国梦的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，是中国梦的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和享有者。中国梦的深厚源泉在于人民，根本归宿也在于人民，只有同人民对</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的向往结合起来才能取得成功</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3587556" y="2959858"/>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为人民造福</a:t>
            </a:r>
            <a:endParaRPr lang="zh-CN" altLang="en-US" dirty="0"/>
          </a:p>
        </p:txBody>
      </p:sp>
      <p:sp>
        <p:nvSpPr>
          <p:cNvPr id="6" name="矩形 5"/>
          <p:cNvSpPr/>
          <p:nvPr/>
        </p:nvSpPr>
        <p:spPr>
          <a:xfrm>
            <a:off x="8431930" y="2977788"/>
            <a:ext cx="906017" cy="523220"/>
          </a:xfrm>
          <a:prstGeom prst="rect">
            <a:avLst/>
          </a:prstGeom>
        </p:spPr>
        <p:txBody>
          <a:bodyPr wrap="none">
            <a:spAutoFit/>
          </a:bodyPr>
          <a:lstStyle/>
          <a:p>
            <a:r>
              <a:rPr lang="zh-CN" altLang="zh-CN" sz="2800" b="1" kern="100" dirty="0" smtClean="0">
                <a:solidFill>
                  <a:srgbClr val="FF0000"/>
                </a:solidFill>
                <a:latin typeface="Times New Roman"/>
                <a:ea typeface="方正细黑一简体"/>
                <a:cs typeface="Times New Roman"/>
              </a:rPr>
              <a:t>主体</a:t>
            </a:r>
            <a:endParaRPr lang="zh-CN" altLang="en-US" dirty="0"/>
          </a:p>
        </p:txBody>
      </p:sp>
      <p:sp>
        <p:nvSpPr>
          <p:cNvPr id="7" name="矩形 6"/>
          <p:cNvSpPr/>
          <p:nvPr/>
        </p:nvSpPr>
        <p:spPr>
          <a:xfrm>
            <a:off x="2886678" y="3573016"/>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创造者</a:t>
            </a:r>
            <a:endParaRPr lang="zh-CN" altLang="en-US" dirty="0"/>
          </a:p>
        </p:txBody>
      </p:sp>
      <p:sp>
        <p:nvSpPr>
          <p:cNvPr id="8" name="矩形 7"/>
          <p:cNvSpPr/>
          <p:nvPr/>
        </p:nvSpPr>
        <p:spPr>
          <a:xfrm>
            <a:off x="7501887" y="4247983"/>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美好生活</a:t>
            </a:r>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2681048024"/>
              </p:ext>
            </p:extLst>
          </p:nvPr>
        </p:nvGraphicFramePr>
        <p:xfrm>
          <a:off x="552971" y="1423095"/>
          <a:ext cx="10945216" cy="4166145"/>
        </p:xfrm>
        <a:graphic>
          <a:graphicData uri="http://schemas.openxmlformats.org/drawingml/2006/table">
            <a:tbl>
              <a:tblPr/>
              <a:tblGrid>
                <a:gridCol w="735459"/>
                <a:gridCol w="10209757"/>
              </a:tblGrid>
              <a:tr h="4166145">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与个人梦</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中国梦</a:t>
                      </a:r>
                      <a:r>
                        <a:rPr lang="zh-CN" sz="2800" b="1" kern="100" dirty="0" smtClean="0">
                          <a:effectLst/>
                          <a:latin typeface="Times New Roman"/>
                          <a:ea typeface="方正细黑一简体"/>
                          <a:cs typeface="Times New Roman"/>
                        </a:rPr>
                        <a:t>是</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梦</a:t>
                      </a:r>
                      <a:r>
                        <a:rPr lang="zh-CN" sz="2800" b="1" kern="100" dirty="0" smtClean="0">
                          <a:effectLst/>
                          <a:latin typeface="Times New Roman"/>
                          <a:ea typeface="方正细黑一简体"/>
                          <a:cs typeface="Times New Roman"/>
                        </a:rPr>
                        <a:t>、</a:t>
                      </a:r>
                      <a:r>
                        <a:rPr lang="en-US" altLang="zh-CN" sz="2800" b="1" kern="100" dirty="0" smtClean="0">
                          <a:effectLst/>
                          <a:latin typeface="Times New Roman"/>
                          <a:ea typeface="方正细黑一简体"/>
                          <a:cs typeface="Times New Roman"/>
                        </a:rPr>
                        <a:t> </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梦，也是每一个中华儿女的梦。中国梦就是要让每个人获得发展自我</a:t>
                      </a:r>
                      <a:r>
                        <a:rPr lang="zh-CN" sz="2800" b="1" kern="100" dirty="0" smtClean="0">
                          <a:effectLst/>
                          <a:latin typeface="Times New Roman"/>
                          <a:ea typeface="方正细黑一简体"/>
                          <a:cs typeface="Times New Roman"/>
                        </a:rPr>
                        <a:t>和</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机会，共同享有人生出彩的机会，共同享有梦想成真的机会，共同享有同祖国和时代一起成长与进步的机会。只要每个人都</a:t>
                      </a:r>
                      <a:r>
                        <a:rPr lang="zh-CN" sz="2800" b="1" kern="100" dirty="0" smtClean="0">
                          <a:effectLst/>
                          <a:latin typeface="Times New Roman"/>
                          <a:ea typeface="方正细黑一简体"/>
                          <a:cs typeface="Times New Roman"/>
                        </a:rPr>
                        <a:t>把</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融</a:t>
                      </a:r>
                      <a:r>
                        <a:rPr lang="zh-CN" sz="2800" b="1" kern="100" dirty="0">
                          <a:effectLst/>
                          <a:latin typeface="Times New Roman"/>
                          <a:ea typeface="方正细黑一简体"/>
                          <a:cs typeface="Times New Roman"/>
                        </a:rPr>
                        <a:t>入国家和民族的伟大梦想之中，把小我融入大我，敢于有梦、勇于追梦、勤于圆梦，就会汇聚起实现中国梦的强大力</a:t>
                      </a:r>
                      <a:r>
                        <a:rPr lang="zh-CN" sz="2800" b="1" kern="100" dirty="0" smtClean="0">
                          <a:effectLst/>
                          <a:latin typeface="Times New Roman"/>
                          <a:ea typeface="方正细黑一简体"/>
                          <a:cs typeface="Times New Roman"/>
                        </a:rPr>
                        <a:t>量</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057027" y="764704"/>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
        <p:nvSpPr>
          <p:cNvPr id="6" name="矩形 5"/>
          <p:cNvSpPr/>
          <p:nvPr/>
        </p:nvSpPr>
        <p:spPr>
          <a:xfrm>
            <a:off x="2785219" y="1700808"/>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国家</a:t>
            </a:r>
            <a:endParaRPr lang="zh-CN" altLang="en-US" dirty="0"/>
          </a:p>
        </p:txBody>
      </p:sp>
      <p:sp>
        <p:nvSpPr>
          <p:cNvPr id="7" name="矩形 6"/>
          <p:cNvSpPr/>
          <p:nvPr/>
        </p:nvSpPr>
        <p:spPr>
          <a:xfrm>
            <a:off x="4801443" y="1701589"/>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民族</a:t>
            </a:r>
            <a:endParaRPr lang="zh-CN" altLang="en-US" dirty="0"/>
          </a:p>
        </p:txBody>
      </p:sp>
      <p:sp>
        <p:nvSpPr>
          <p:cNvPr id="8" name="矩形 7"/>
          <p:cNvSpPr/>
          <p:nvPr/>
        </p:nvSpPr>
        <p:spPr>
          <a:xfrm>
            <a:off x="7393731" y="232971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奉献社会</a:t>
            </a:r>
            <a:endParaRPr lang="zh-CN" altLang="en-US" dirty="0"/>
          </a:p>
        </p:txBody>
      </p:sp>
      <p:sp>
        <p:nvSpPr>
          <p:cNvPr id="9" name="矩形 8"/>
          <p:cNvSpPr/>
          <p:nvPr/>
        </p:nvSpPr>
        <p:spPr>
          <a:xfrm>
            <a:off x="9140141" y="3618129"/>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人生理想</a:t>
            </a:r>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7030A0"/>
                </a:solidFill>
                <a:latin typeface="Times New Roman"/>
                <a:ea typeface="方正细黑一简体"/>
                <a:cs typeface="Times New Roman"/>
              </a:rPr>
              <a:t>微点拨</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是民族复兴之梦，是中华民族面对未来之梦。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既是对中华民族奋斗历史的渴望和追寻的概括，也是当下中国人对自己未来的期许；既是对中国人共同命运中凝聚的感情和力量的表达，也是对普通民众希望和追求的表达。</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5</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中国梦与世界人民的梦想的关系</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中国梦是中国人民追求幸福的梦，也同世界人民的梦想息息相通。中国一心一意办好自己的事情，实现国</a:t>
            </a:r>
            <a:r>
              <a:rPr lang="zh-CN" altLang="zh-CN" b="1" kern="100" dirty="0" smtClean="0">
                <a:latin typeface="Times New Roman"/>
                <a:ea typeface="方正细黑一简体"/>
                <a:cs typeface="Times New Roman"/>
              </a:rPr>
              <a:t>家</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和</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既是对自己负责，也是为世界作贡献。中国将同国际社会一道，推动实</a:t>
            </a:r>
            <a:r>
              <a:rPr lang="zh-CN" altLang="zh-CN" b="1" kern="100" dirty="0" smtClean="0">
                <a:latin typeface="Times New Roman"/>
                <a:ea typeface="方正细黑一简体"/>
                <a:cs typeface="Times New Roman"/>
              </a:rPr>
              <a:t>现</a:t>
            </a:r>
            <a:r>
              <a:rPr lang="en-US" altLang="zh-CN" b="1" kern="100" dirty="0" smtClean="0">
                <a:latin typeface="Times New Roman"/>
                <a:ea typeface="方正细黑一简体"/>
                <a:cs typeface="Times New Roman"/>
              </a:rPr>
              <a:t>______</a:t>
            </a:r>
          </a:p>
          <a:p>
            <a:pPr indent="0" algn="just">
              <a:tabLst>
                <a:tab pos="5311140" algn="l"/>
              </a:tabLst>
            </a:pP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Times New Roman"/>
              </a:rPr>
              <a:t> </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世界梦，为人类和平与发展的崇高事业作出新的更大的贡献！</a:t>
            </a:r>
            <a:endParaRPr lang="zh-CN" altLang="zh-CN" sz="1050" kern="100" dirty="0">
              <a:latin typeface="宋体"/>
              <a:cs typeface="Courier New"/>
            </a:endParaRPr>
          </a:p>
          <a:p>
            <a:endParaRPr lang="zh-CN" altLang="en-US" dirty="0"/>
          </a:p>
        </p:txBody>
      </p:sp>
      <p:sp>
        <p:nvSpPr>
          <p:cNvPr id="4" name="矩形 3"/>
          <p:cNvSpPr/>
          <p:nvPr/>
        </p:nvSpPr>
        <p:spPr>
          <a:xfrm>
            <a:off x="7177707" y="263691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发展</a:t>
            </a:r>
            <a:endParaRPr lang="zh-CN" altLang="en-US" dirty="0"/>
          </a:p>
        </p:txBody>
      </p:sp>
      <p:sp>
        <p:nvSpPr>
          <p:cNvPr id="5" name="矩形 4"/>
          <p:cNvSpPr/>
          <p:nvPr/>
        </p:nvSpPr>
        <p:spPr>
          <a:xfrm>
            <a:off x="8473851" y="263691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稳定</a:t>
            </a:r>
            <a:endParaRPr lang="zh-CN" altLang="en-US" dirty="0"/>
          </a:p>
        </p:txBody>
      </p:sp>
      <p:sp>
        <p:nvSpPr>
          <p:cNvPr id="6" name="矩形 5"/>
          <p:cNvSpPr/>
          <p:nvPr/>
        </p:nvSpPr>
        <p:spPr>
          <a:xfrm>
            <a:off x="10448154" y="3265820"/>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持</a:t>
            </a:r>
            <a:r>
              <a:rPr lang="zh-CN" altLang="zh-CN" sz="2800" b="1" kern="100" dirty="0" smtClean="0">
                <a:solidFill>
                  <a:srgbClr val="FF0000"/>
                </a:solidFill>
                <a:latin typeface="Times New Roman"/>
                <a:ea typeface="方正细黑一简体"/>
                <a:cs typeface="Times New Roman"/>
              </a:rPr>
              <a:t>久</a:t>
            </a:r>
            <a:endParaRPr lang="zh-CN" altLang="en-US" dirty="0"/>
          </a:p>
        </p:txBody>
      </p:sp>
      <p:sp>
        <p:nvSpPr>
          <p:cNvPr id="7" name="矩形 6"/>
          <p:cNvSpPr/>
          <p:nvPr/>
        </p:nvSpPr>
        <p:spPr>
          <a:xfrm>
            <a:off x="727074" y="400506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和平</a:t>
            </a:r>
            <a:endParaRPr lang="zh-CN" altLang="en-US" sz="2800" dirty="0"/>
          </a:p>
        </p:txBody>
      </p:sp>
      <p:sp>
        <p:nvSpPr>
          <p:cNvPr id="8" name="矩形 7"/>
          <p:cNvSpPr/>
          <p:nvPr/>
        </p:nvSpPr>
        <p:spPr>
          <a:xfrm>
            <a:off x="2021946" y="401513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共同繁荣</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down)">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24979" y="260648"/>
            <a:ext cx="10975658" cy="4958008"/>
          </a:xfrm>
        </p:spPr>
        <p:txBody>
          <a:bodyPr>
            <a:no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重难问题的探究、释解</a:t>
            </a:r>
            <a:endParaRPr lang="zh-CN" altLang="zh-CN" kern="100" dirty="0">
              <a:latin typeface="宋体"/>
              <a:cs typeface="Courier New"/>
            </a:endParaRPr>
          </a:p>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议题材料</a:t>
            </a:r>
            <a:r>
              <a:rPr lang="en-US" altLang="zh-CN" b="1" kern="100" dirty="0">
                <a:solidFill>
                  <a:srgbClr val="7030A0"/>
                </a:solidFill>
                <a:latin typeface="Times New Roman"/>
                <a:ea typeface="方正细黑一简体"/>
                <a:cs typeface="Courier New"/>
              </a:rPr>
              <a:t>]</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我们都在努力奔跑，我们都是追梦人。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这里的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，意蕴深远；这里的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追梦人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，无上荣光。这份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追梦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荣光，属于全国各族人民，属于我们每一个人。我们每个人都是中国梦的参与者、书写者，都应当同舟共济、齐心协力、奋勇前行，合力画好中华民族同心圆。国家需要梦想，梦想凝聚民族力量；个人需要梦想，梦想引领人生航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是我们的梦想，值得每个人为之追逐，需要每个人大力弘扬中国精神。　　</a:t>
            </a:r>
            <a:endParaRPr lang="zh-CN" altLang="zh-CN" kern="100" dirty="0">
              <a:latin typeface="宋体"/>
              <a:cs typeface="Courier New"/>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99185"/>
            <a:ext cx="10975658" cy="6398168"/>
          </a:xfrm>
        </p:spPr>
        <p:txBody>
          <a:bodyPr>
            <a:normAutofit lnSpcReduction="10000"/>
          </a:bodyPr>
          <a:lstStyle/>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问题探究</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　怎样实现中华民族伟大复兴的中国梦？</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中国梦归根到底是人民的梦，必须紧紧依靠人民来实现，必须不断为人民造福。</a:t>
            </a:r>
            <a:r>
              <a:rPr lang="zh-CN" altLang="zh-CN" b="1" kern="100" dirty="0">
                <a:latin typeface="宋体"/>
                <a:cs typeface="宋体"/>
              </a:rPr>
              <a:t>②</a:t>
            </a:r>
            <a:r>
              <a:rPr lang="zh-CN" altLang="zh-CN" b="1" kern="100" dirty="0">
                <a:latin typeface="Times New Roman"/>
                <a:ea typeface="方正细黑一简体"/>
                <a:cs typeface="Times New Roman"/>
              </a:rPr>
              <a:t>中国梦是国家的梦、民族的梦，也是每一个中华儿女的梦。只要每个人都把人生理想融入国家和民族的伟大梦想之中，把小我融入大我，敢于有梦、勇于追梦、勤于圆梦，就会汇聚起实现中国梦的强大力量。</a:t>
            </a:r>
            <a:r>
              <a:rPr lang="zh-CN" altLang="zh-CN" b="1" kern="100" dirty="0">
                <a:latin typeface="宋体"/>
                <a:cs typeface="宋体"/>
              </a:rPr>
              <a:t>③</a:t>
            </a:r>
            <a:r>
              <a:rPr lang="zh-CN" altLang="zh-CN" b="1" kern="100" dirty="0">
                <a:latin typeface="Times New Roman"/>
                <a:ea typeface="方正细黑一简体"/>
                <a:cs typeface="Times New Roman"/>
              </a:rPr>
              <a:t>中国梦是中国人民追求幸福的梦，也同世界人民的梦想息息相通。中国将同国际社会一道，推动实现持久和平、共同繁荣的世界梦，为人类和平与发展的崇高事业作出新的更大的贡献。</a:t>
            </a:r>
            <a:r>
              <a:rPr lang="zh-CN" altLang="zh-CN" b="1" kern="100" dirty="0">
                <a:latin typeface="宋体"/>
                <a:cs typeface="宋体"/>
              </a:rPr>
              <a:t>④</a:t>
            </a:r>
            <a:r>
              <a:rPr lang="zh-CN" altLang="zh-CN" b="1" kern="100" dirty="0">
                <a:latin typeface="Times New Roman"/>
                <a:ea typeface="方正细黑一简体"/>
                <a:cs typeface="Times New Roman"/>
              </a:rPr>
              <a:t>实现中华民族伟大复兴的中国梦，必须进行伟大斗争、建设伟大工程、推进伟大事业</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52780"/>
            <a:ext cx="10975658" cy="6254152"/>
          </a:xfrm>
        </p:spPr>
        <p:txBody>
          <a:bodyPr>
            <a:noAutofit/>
          </a:bodyPr>
          <a:lstStyle/>
          <a:p>
            <a:pPr indent="713740" algn="ctr">
              <a:lnSpc>
                <a:spcPct val="135000"/>
              </a:lnSpc>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升维理性认识</a:t>
            </a:r>
            <a:r>
              <a:rPr lang="en-US" altLang="zh-CN" b="1" kern="100" dirty="0">
                <a:solidFill>
                  <a:srgbClr val="7030A0"/>
                </a:solidFill>
                <a:latin typeface="Times New Roman"/>
                <a:ea typeface="方正细黑一简体"/>
                <a:cs typeface="Courier New"/>
              </a:rPr>
              <a:t>|</a:t>
            </a:r>
            <a:endParaRPr lang="zh-CN" altLang="zh-CN" kern="100" dirty="0">
              <a:latin typeface="宋体"/>
              <a:cs typeface="Courier New"/>
            </a:endParaRPr>
          </a:p>
          <a:p>
            <a:pPr indent="713740" algn="just">
              <a:lnSpc>
                <a:spcPct val="135000"/>
              </a:lnSpc>
              <a:tabLst>
                <a:tab pos="5311140" algn="l"/>
              </a:tabLst>
            </a:pPr>
            <a:r>
              <a:rPr lang="zh-CN" altLang="zh-CN" b="1" kern="100" dirty="0">
                <a:solidFill>
                  <a:srgbClr val="0000FF"/>
                </a:solidFill>
                <a:latin typeface="Times New Roman"/>
                <a:ea typeface="方正细黑一简体"/>
                <a:cs typeface="Times New Roman"/>
              </a:rPr>
              <a:t>正确看待中国梦和个人梦的关系</a:t>
            </a:r>
            <a:endParaRPr lang="zh-CN" altLang="zh-CN" kern="100" dirty="0">
              <a:latin typeface="宋体"/>
              <a:cs typeface="Courier New"/>
            </a:endParaRPr>
          </a:p>
          <a:p>
            <a:pPr indent="713740" algn="just">
              <a:lnSpc>
                <a:spcPct val="135000"/>
              </a:lnSpc>
              <a:tabLst>
                <a:tab pos="5311140" algn="l"/>
              </a:tabLst>
            </a:pPr>
            <a:r>
              <a:rPr lang="zh-CN" altLang="zh-CN" b="1" kern="100" dirty="0">
                <a:latin typeface="Times New Roman"/>
                <a:ea typeface="方正细黑一简体"/>
                <a:cs typeface="Times New Roman"/>
              </a:rPr>
              <a:t>中国梦和个人梦有内在的联系。个人的奋斗离不开国家，个人梦的实现离不开中国梦的实现。同时，中国梦的实现有赖于每一个人最大限度地把自己的聪明才智和创造力发挥出来。所以，为了实现中国梦，要在全社会营造一种氛围，把全民族的梦想和追求凝聚在一起。只有把大家的智慧和力量汇集成不可战胜的磅礴力量，才能把历经苦难而又生生不息的中华民族送达梦想的彼岸，让每个人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国家好，民族好，大家才会好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的逻辑中梦想成真。生活在我们伟大祖国和伟大时代的中国人民，共同享有人生出彩的机会，共同享有梦想成真的机会，共同享有同祖国和时代一起成长与进步的机会。</a:t>
            </a:r>
            <a:endParaRPr lang="zh-CN" altLang="zh-CN" kern="100" dirty="0">
              <a:latin typeface="宋体"/>
              <a:cs typeface="Courier New"/>
            </a:endParaRPr>
          </a:p>
          <a:p>
            <a:pPr>
              <a:lnSpc>
                <a:spcPct val="135000"/>
              </a:lnSpc>
            </a:pP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66545" y="404664"/>
            <a:ext cx="10975658" cy="5966119"/>
          </a:xfrm>
        </p:spPr>
        <p:txBody>
          <a:bodyPr>
            <a:normAutofit/>
          </a:bodyPr>
          <a:lstStyle/>
          <a:p>
            <a:pPr indent="0" algn="just">
              <a:tabLst>
                <a:tab pos="5311140" algn="l"/>
              </a:tabLst>
            </a:pPr>
            <a:r>
              <a:rPr lang="zh-CN" altLang="zh-CN" b="1" kern="100" dirty="0">
                <a:solidFill>
                  <a:srgbClr val="0000FF"/>
                </a:solidFill>
                <a:latin typeface="Times New Roman"/>
                <a:ea typeface="方正细黑一简体"/>
                <a:cs typeface="Times New Roman"/>
              </a:rPr>
              <a:t>基础小题的训练、评价</a:t>
            </a:r>
            <a:endParaRPr lang="zh-CN" altLang="zh-CN" sz="1050"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一、澄清微点的判断题</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近代以来，中华民族最伟大的梦想是实现共产主义。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近代以来，实现中华民族伟大复兴成为中华民族最伟大的梦想。</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中国共产党是实现中华民族伟大复兴的中国梦的主体。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人民是中国梦的主体，是中国梦的创造者和享有者。实现中华民族伟大复兴的中国梦，必须在中国共产党的坚强领导下进行</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down)">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ipe(down)">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wipe(down)">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87217"/>
            <a:ext cx="10975658" cy="5822104"/>
          </a:xfrm>
        </p:spPr>
        <p:txBody>
          <a:bodyPr>
            <a:normAutofit/>
          </a:bodyPr>
          <a:lstStyle/>
          <a:p>
            <a:pPr indent="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中国梦是每一个中华儿女的梦的总和。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中国梦是国家的梦、民族的梦，也是每一个中华儿女的梦，并不是每一个中华儿女的梦的总和。</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中国梦是奉献世界的梦，是世界各国人民的梦。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中国梦是奉献世界的梦，中国梦只是与世界人民的梦想息息相通，它不是世界各国人民的梦。</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中国梦的本质是实现中华民族的伟大复兴。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中国梦的本质是国家富强、民族振兴、人民幸福。</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arn(inVertic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arn(inVertical)">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343201"/>
            <a:ext cx="10975658" cy="6326159"/>
          </a:xfrm>
        </p:spPr>
        <p:txBody>
          <a:bodyPr>
            <a:normAutofit lnSpcReduction="10000"/>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二、教材资料的发掘题</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P47</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只有创造过辉煌的民族，才懂得复兴的意义；只有经历过苦难的民族，才对复兴有如此深切的渴望。实现中华民族伟大复兴的中国梦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其本质是国家富强、民族振兴、人民幸福</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是要把我国建设成为世界强国，成功超越美国</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其主体是人民，必须依靠人民，为人民造福</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基本消除贫困，努力向同步富裕的方向前进</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smtClean="0">
                <a:latin typeface="宋体"/>
                <a:cs typeface="宋体"/>
              </a:rPr>
              <a:t>③④</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smtClean="0">
                <a:latin typeface="宋体"/>
                <a:cs typeface="宋体"/>
              </a:rPr>
              <a:t>①③</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②④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实现中华民族伟大复兴的中国梦其本质是国家富强、民族振兴、人民幸福，其主体是人民，必须依靠人民，为人民造福，</a:t>
            </a:r>
            <a:r>
              <a:rPr lang="zh-CN" altLang="zh-CN" b="1" kern="100" dirty="0">
                <a:latin typeface="宋体"/>
                <a:cs typeface="宋体"/>
              </a:rPr>
              <a:t>①③</a:t>
            </a:r>
            <a:r>
              <a:rPr lang="zh-CN" altLang="zh-CN" b="1" kern="100" dirty="0">
                <a:latin typeface="Times New Roman"/>
                <a:ea typeface="方正细黑一简体"/>
                <a:cs typeface="Times New Roman"/>
              </a:rPr>
              <a:t>正确。实现中华民族伟大复兴的中国梦是要把我国建设成为富强民主文明和谐美丽的社会主义现代化强国，</a:t>
            </a:r>
            <a:r>
              <a:rPr lang="zh-CN" altLang="zh-CN" b="1" kern="100" dirty="0">
                <a:latin typeface="宋体"/>
                <a:cs typeface="宋体"/>
              </a:rPr>
              <a:t>②</a:t>
            </a:r>
            <a:r>
              <a:rPr lang="zh-CN" altLang="zh-CN" b="1" kern="100" dirty="0">
                <a:latin typeface="Times New Roman"/>
                <a:ea typeface="方正细黑一简体"/>
                <a:cs typeface="Times New Roman"/>
              </a:rPr>
              <a:t>错误。实现中华民族伟大复兴的中国梦是要实现共同富裕，</a:t>
            </a:r>
            <a:r>
              <a:rPr lang="zh-CN" altLang="zh-CN" b="1" kern="100" dirty="0">
                <a:latin typeface="宋体"/>
                <a:cs typeface="宋体"/>
              </a:rPr>
              <a:t>④</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43201"/>
            <a:ext cx="11176460" cy="6110136"/>
          </a:xfrm>
        </p:spPr>
        <p:txBody>
          <a:bodyPr>
            <a:noAutofit/>
          </a:bodyPr>
          <a:lstStyle/>
          <a:p>
            <a:pPr indent="0" algn="just">
              <a:lnSpc>
                <a:spcPct val="135000"/>
              </a:lnSpc>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P49</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相关链接</a:t>
            </a:r>
            <a:r>
              <a:rPr lang="en-US" altLang="zh-CN" b="1" kern="100" dirty="0">
                <a:solidFill>
                  <a:srgbClr val="0000FF"/>
                </a:solidFill>
                <a:latin typeface="Times New Roman"/>
                <a:ea typeface="方正细黑一简体"/>
                <a:cs typeface="Courier New"/>
              </a:rPr>
              <a:t>2</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近年来，中国对世界经济增长贡献率超过</a:t>
            </a:r>
            <a:r>
              <a:rPr lang="en-US" altLang="zh-CN" b="1" kern="100" dirty="0">
                <a:latin typeface="Times New Roman"/>
                <a:ea typeface="方正细黑一简体"/>
                <a:cs typeface="Courier New"/>
              </a:rPr>
              <a:t>30%</a:t>
            </a:r>
            <a:r>
              <a:rPr lang="zh-CN" altLang="zh-CN" b="1" kern="100" dirty="0">
                <a:latin typeface="Times New Roman"/>
                <a:ea typeface="方正细黑一简体"/>
                <a:cs typeface="Times New Roman"/>
              </a:rPr>
              <a:t>，成为世界经济增长的主要动力源和稳定器。随着国力的不断增强，中国将在力所能及的范围内承担更多国际责任和义务，致力于构建人类命运共同体，为人类和平与发展的崇高事业作出新的更大贡献。这表明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lnSpc>
                <a:spcPct val="135000"/>
              </a:lnSpc>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中国梦的本质是国家富强、民族振兴、人民幸福</a:t>
            </a:r>
            <a:endParaRPr lang="zh-CN" altLang="zh-CN" kern="100" dirty="0">
              <a:latin typeface="宋体"/>
              <a:cs typeface="Courier New"/>
            </a:endParaRPr>
          </a:p>
          <a:p>
            <a:pPr indent="0" algn="just">
              <a:lnSpc>
                <a:spcPct val="135000"/>
              </a:lnSpc>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中国梦的深厚源泉在于人民，根本归宿也在于人民</a:t>
            </a:r>
            <a:endParaRPr lang="zh-CN" altLang="zh-CN" kern="100" dirty="0">
              <a:latin typeface="宋体"/>
              <a:cs typeface="Courier New"/>
            </a:endParaRPr>
          </a:p>
          <a:p>
            <a:pPr indent="0" algn="just">
              <a:lnSpc>
                <a:spcPct val="135000"/>
              </a:lnSpc>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中国梦是奉献世界的梦，是中国人民和世界各国人民共同的福祉　</a:t>
            </a:r>
            <a:endParaRPr lang="en-US" altLang="zh-CN" b="1" kern="100" dirty="0" smtClean="0">
              <a:latin typeface="Times New Roman"/>
              <a:ea typeface="方正细黑一简体"/>
              <a:cs typeface="Times New Roman"/>
            </a:endParaRPr>
          </a:p>
          <a:p>
            <a:pPr indent="0" algn="just">
              <a:lnSpc>
                <a:spcPct val="135000"/>
              </a:lnSpc>
              <a:tabLst>
                <a:tab pos="5311140" algn="l"/>
              </a:tabLst>
            </a:pPr>
            <a:r>
              <a:rPr lang="zh-CN" altLang="zh-CN" b="1" kern="100" dirty="0" smtClean="0">
                <a:latin typeface="宋体"/>
                <a:cs typeface="宋体"/>
              </a:rPr>
              <a:t>④</a:t>
            </a:r>
            <a:r>
              <a:rPr lang="zh-CN" altLang="zh-CN" b="1" kern="100" dirty="0">
                <a:latin typeface="Times New Roman"/>
                <a:ea typeface="方正细黑一简体"/>
                <a:cs typeface="Times New Roman"/>
              </a:rPr>
              <a:t>中国梦给世界带来的是机遇不是威胁，是合作共赢不是零和博弈</a:t>
            </a:r>
            <a:endParaRPr lang="zh-CN" altLang="zh-CN" kern="100" dirty="0">
              <a:latin typeface="宋体"/>
              <a:cs typeface="Courier New"/>
            </a:endParaRPr>
          </a:p>
          <a:p>
            <a:pPr indent="0" algn="just">
              <a:lnSpc>
                <a:spcPct val="135000"/>
              </a:lnSpc>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材</a:t>
            </a:r>
            <a:r>
              <a:rPr lang="zh-CN" altLang="zh-CN" b="1" kern="100" dirty="0">
                <a:latin typeface="Times New Roman"/>
                <a:ea typeface="方正细黑一简体"/>
                <a:cs typeface="Times New Roman"/>
              </a:rPr>
              <a:t>料说明中国梦是奉献世界的梦，是中国人民和世界各国人民共同的福祉，中国梦给世界带来的是机遇不是威胁，是合作共赢不是零和博弈，</a:t>
            </a:r>
            <a:r>
              <a:rPr lang="zh-CN" altLang="zh-CN" b="1" kern="100" dirty="0">
                <a:latin typeface="宋体"/>
                <a:cs typeface="宋体"/>
              </a:rPr>
              <a:t>③④</a:t>
            </a:r>
            <a:r>
              <a:rPr lang="zh-CN" altLang="zh-CN" b="1" kern="100" dirty="0">
                <a:latin typeface="Times New Roman"/>
                <a:ea typeface="方正细黑一简体"/>
                <a:cs typeface="Times New Roman"/>
              </a:rPr>
              <a:t>正确。材料不涉及中国梦的本质，不涉及中国梦与人民的关系，</a:t>
            </a:r>
            <a:r>
              <a:rPr lang="zh-CN" altLang="zh-CN" b="1" kern="100" dirty="0">
                <a:latin typeface="宋体"/>
                <a:cs typeface="宋体"/>
              </a:rPr>
              <a:t>①②</a:t>
            </a:r>
            <a:r>
              <a:rPr lang="zh-CN" altLang="zh-CN" b="1" kern="100" dirty="0">
                <a:latin typeface="Times New Roman"/>
                <a:ea typeface="方正细黑一简体"/>
                <a:cs typeface="Times New Roman"/>
              </a:rPr>
              <a:t>不符合题意。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1767" y="1124744"/>
            <a:ext cx="10600396" cy="4525963"/>
          </a:xfrm>
        </p:spPr>
        <p:txBody>
          <a:bodyPr/>
          <a:lstStyle/>
          <a:p>
            <a:pPr indent="713740" algn="ctr">
              <a:lnSpc>
                <a:spcPct val="200000"/>
              </a:lnSpc>
              <a:tabLst>
                <a:tab pos="5311140" algn="l"/>
              </a:tabLst>
            </a:pPr>
            <a:r>
              <a:rPr lang="zh-CN" altLang="zh-CN" b="1" kern="100" dirty="0">
                <a:solidFill>
                  <a:schemeClr val="accent6">
                    <a:lumMod val="75000"/>
                  </a:schemeClr>
                </a:solidFill>
                <a:latin typeface="Times New Roman"/>
                <a:ea typeface="方正细黑一简体"/>
                <a:cs typeface="Times New Roman"/>
              </a:rPr>
              <a:t>目题逐解</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二</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新时代新征程中国共产党的使命任务</a:t>
            </a:r>
            <a:endParaRPr lang="zh-CN" altLang="zh-CN" sz="1050" kern="100" dirty="0">
              <a:solidFill>
                <a:schemeClr val="accent6">
                  <a:lumMod val="75000"/>
                </a:schemeClr>
              </a:solidFill>
              <a:latin typeface="宋体"/>
              <a:cs typeface="Courier New"/>
            </a:endParaRPr>
          </a:p>
          <a:p>
            <a:pPr indent="713740" algn="just">
              <a:lnSpc>
                <a:spcPct val="200000"/>
              </a:lnSpc>
              <a:tabLst>
                <a:tab pos="5311140" algn="l"/>
              </a:tabLst>
            </a:pPr>
            <a:r>
              <a:rPr lang="zh-CN" altLang="zh-CN" b="1" kern="100" dirty="0">
                <a:latin typeface="Times New Roman"/>
                <a:ea typeface="方正细黑一简体"/>
                <a:cs typeface="Times New Roman"/>
              </a:rPr>
              <a:t>　　</a:t>
            </a:r>
            <a:r>
              <a:rPr lang="zh-CN" altLang="zh-CN" b="1" kern="100" dirty="0">
                <a:solidFill>
                  <a:srgbClr val="0000FF"/>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lnSpc>
                <a:spcPct val="200000"/>
              </a:lnSpc>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中国共产党人的初心和使命</a:t>
            </a:r>
            <a:r>
              <a:rPr lang="zh-CN" altLang="zh-CN" b="1" kern="100" dirty="0">
                <a:latin typeface="Times New Roman"/>
                <a:ea typeface="方正细黑一简体"/>
                <a:cs typeface="Times New Roman"/>
              </a:rPr>
              <a:t>：为中国人</a:t>
            </a:r>
            <a:r>
              <a:rPr lang="zh-CN" altLang="zh-CN" b="1" kern="100" dirty="0" smtClean="0">
                <a:latin typeface="Times New Roman"/>
                <a:ea typeface="方正细黑一简体"/>
                <a:cs typeface="Times New Roman"/>
              </a:rPr>
              <a:t>民</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为中华民</a:t>
            </a:r>
            <a:r>
              <a:rPr lang="zh-CN" altLang="zh-CN" b="1" kern="100" dirty="0" smtClean="0">
                <a:latin typeface="Times New Roman"/>
                <a:ea typeface="方正细黑一简体"/>
                <a:cs typeface="Times New Roman"/>
              </a:rPr>
              <a:t>族</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a:p>
            <a:pPr>
              <a:lnSpc>
                <a:spcPct val="200000"/>
              </a:lnSpc>
            </a:pPr>
            <a:endParaRPr lang="zh-CN" altLang="en-US" dirty="0"/>
          </a:p>
        </p:txBody>
      </p:sp>
      <p:sp>
        <p:nvSpPr>
          <p:cNvPr id="4" name="矩形 3"/>
          <p:cNvSpPr/>
          <p:nvPr/>
        </p:nvSpPr>
        <p:spPr>
          <a:xfrm>
            <a:off x="8431294" y="3284984"/>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谋幸福</a:t>
            </a:r>
            <a:endParaRPr lang="zh-CN" altLang="en-US" dirty="0"/>
          </a:p>
        </p:txBody>
      </p:sp>
      <p:sp>
        <p:nvSpPr>
          <p:cNvPr id="5" name="矩形 4"/>
          <p:cNvSpPr/>
          <p:nvPr/>
        </p:nvSpPr>
        <p:spPr>
          <a:xfrm>
            <a:off x="1518526" y="4178242"/>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谋复兴</a:t>
            </a:r>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332656"/>
            <a:ext cx="10975658" cy="4525963"/>
          </a:xfrm>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实现伟大梦想的途径</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solidFill>
                  <a:srgbClr val="0000FF"/>
                </a:solidFill>
                <a:latin typeface="Times New Roman"/>
                <a:ea typeface="方正细黑一简体"/>
                <a:cs typeface="Times New Roman"/>
              </a:rPr>
              <a:t>必须进行伟大斗争</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612117671"/>
              </p:ext>
            </p:extLst>
          </p:nvPr>
        </p:nvGraphicFramePr>
        <p:xfrm>
          <a:off x="1561083" y="1855365"/>
          <a:ext cx="9577064" cy="4525963"/>
        </p:xfrm>
        <a:graphic>
          <a:graphicData uri="http://schemas.openxmlformats.org/drawingml/2006/table">
            <a:tbl>
              <a:tblPr/>
              <a:tblGrid>
                <a:gridCol w="900200"/>
                <a:gridCol w="8676864"/>
              </a:tblGrid>
              <a:tr h="2514424">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原因</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中国共产党要团结带领人民有效应</a:t>
                      </a:r>
                      <a:r>
                        <a:rPr lang="zh-CN" sz="2800" b="1" kern="100" dirty="0" smtClean="0">
                          <a:effectLst/>
                          <a:latin typeface="Times New Roman"/>
                          <a:ea typeface="方正细黑一简体"/>
                          <a:cs typeface="Times New Roman"/>
                        </a:rPr>
                        <a:t>对</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抵御重大风险、克服重大阻力、解决重大矛盾，必须进行具有许多新</a:t>
                      </a:r>
                      <a:r>
                        <a:rPr lang="zh-CN" sz="2800" b="1" kern="100" dirty="0" smtClean="0">
                          <a:effectLst/>
                          <a:latin typeface="Times New Roman"/>
                          <a:ea typeface="方正细黑一简体"/>
                          <a:cs typeface="Times New Roman"/>
                        </a:rPr>
                        <a:t>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伟大斗争</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1539">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要求</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要充分认识这场伟大斗争</a:t>
                      </a:r>
                      <a:r>
                        <a:rPr lang="zh-CN" sz="2800" b="1" kern="100" dirty="0" smtClean="0">
                          <a:effectLst/>
                          <a:latin typeface="Times New Roman"/>
                          <a:ea typeface="方正细黑一简体"/>
                          <a:cs typeface="Times New Roman"/>
                        </a:rPr>
                        <a:t>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复杂性、艰巨性，发扬斗争精神，提</a:t>
                      </a:r>
                      <a:r>
                        <a:rPr lang="zh-CN" sz="2800" b="1" kern="100" dirty="0" smtClean="0">
                          <a:effectLst/>
                          <a:latin typeface="Times New Roman"/>
                          <a:ea typeface="方正细黑一简体"/>
                          <a:cs typeface="Times New Roman"/>
                        </a:rPr>
                        <a:t>高</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不断夺取伟大斗争新胜利</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8214634" y="227687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重大挑战</a:t>
            </a:r>
            <a:endParaRPr lang="zh-CN" altLang="en-US" dirty="0"/>
          </a:p>
        </p:txBody>
      </p:sp>
      <p:sp>
        <p:nvSpPr>
          <p:cNvPr id="6" name="矩形 5"/>
          <p:cNvSpPr/>
          <p:nvPr/>
        </p:nvSpPr>
        <p:spPr>
          <a:xfrm>
            <a:off x="4686242" y="354479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历史特点</a:t>
            </a:r>
            <a:endParaRPr lang="zh-CN" altLang="en-US" dirty="0"/>
          </a:p>
        </p:txBody>
      </p:sp>
      <p:sp>
        <p:nvSpPr>
          <p:cNvPr id="7" name="矩形 6"/>
          <p:cNvSpPr/>
          <p:nvPr/>
        </p:nvSpPr>
        <p:spPr>
          <a:xfrm>
            <a:off x="6745659" y="4517139"/>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长期性</a:t>
            </a:r>
            <a:endParaRPr lang="zh-CN" altLang="en-US" dirty="0"/>
          </a:p>
        </p:txBody>
      </p:sp>
      <p:sp>
        <p:nvSpPr>
          <p:cNvPr id="8" name="矩形 7"/>
          <p:cNvSpPr/>
          <p:nvPr/>
        </p:nvSpPr>
        <p:spPr>
          <a:xfrm>
            <a:off x="5685389" y="513926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斗争本领</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92931" y="404664"/>
            <a:ext cx="10975658" cy="4525963"/>
          </a:xfrm>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solidFill>
                  <a:srgbClr val="0000FF"/>
                </a:solidFill>
                <a:latin typeface="Times New Roman"/>
                <a:ea typeface="方正细黑一简体"/>
                <a:cs typeface="Times New Roman"/>
              </a:rPr>
              <a:t>必须深入推进党的建设新的伟大工程</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640135500"/>
              </p:ext>
            </p:extLst>
          </p:nvPr>
        </p:nvGraphicFramePr>
        <p:xfrm>
          <a:off x="1129035" y="1340768"/>
          <a:ext cx="10081120" cy="4525963"/>
        </p:xfrm>
        <a:graphic>
          <a:graphicData uri="http://schemas.openxmlformats.org/drawingml/2006/table">
            <a:tbl>
              <a:tblPr/>
              <a:tblGrid>
                <a:gridCol w="893380"/>
                <a:gridCol w="9187740"/>
              </a:tblGrid>
              <a:tr h="2880158">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原因</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smtClean="0">
                          <a:effectLst/>
                          <a:latin typeface="Times New Roman"/>
                          <a:ea typeface="方正细黑一简体"/>
                          <a:cs typeface="Times New Roman"/>
                        </a:rPr>
                        <a:t>办好中国的事情，关键在党。历史已经并将继续证明，没有中国共产党的领导，民族复兴必然是空想。中国共产党要始终成为时代先锋、民族脊梁，始终成为马克思主义</a:t>
                      </a:r>
                      <a:endParaRPr lang="en-US" altLang="zh-CN" sz="2800" b="1" kern="100" smtClean="0">
                        <a:effectLst/>
                        <a:latin typeface="Times New Roman"/>
                        <a:ea typeface="方正细黑一简体"/>
                        <a:cs typeface="Times New Roman"/>
                      </a:endParaRPr>
                    </a:p>
                    <a:p>
                      <a:pPr algn="l">
                        <a:lnSpc>
                          <a:spcPct val="150000"/>
                        </a:lnSpc>
                        <a:spcAft>
                          <a:spcPts val="0"/>
                        </a:spcAft>
                        <a:tabLst>
                          <a:tab pos="5311140" algn="l"/>
                        </a:tabLst>
                      </a:pPr>
                      <a:r>
                        <a:rPr lang="en-US" altLang="zh-CN" sz="2800" b="1" u="sng" kern="100" smtClean="0">
                          <a:effectLst/>
                          <a:latin typeface="Times New Roman"/>
                          <a:ea typeface="方正细黑一简体"/>
                          <a:cs typeface="Times New Roman"/>
                        </a:rPr>
                        <a:t>              </a:t>
                      </a:r>
                      <a:r>
                        <a:rPr lang="zh-CN" sz="2800" b="1" kern="100" smtClean="0">
                          <a:effectLst/>
                          <a:latin typeface="Times New Roman"/>
                          <a:ea typeface="方正细黑一简体"/>
                          <a:cs typeface="Times New Roman"/>
                        </a:rPr>
                        <a:t>，自身必须始终过硬</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45805">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要求</a:t>
                      </a:r>
                      <a:endParaRPr lang="zh-CN" sz="2800" kern="10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中国共产党要不断增强政治领导力、思</a:t>
                      </a:r>
                      <a:r>
                        <a:rPr lang="zh-CN" sz="2800" b="1" kern="100" dirty="0" smtClean="0">
                          <a:effectLst/>
                          <a:latin typeface="Times New Roman"/>
                          <a:ea typeface="方正细黑一简体"/>
                          <a:cs typeface="Times New Roman"/>
                        </a:rPr>
                        <a:t>想</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群</a:t>
                      </a:r>
                      <a:r>
                        <a:rPr lang="zh-CN" sz="2800" b="1" kern="100" dirty="0" smtClean="0">
                          <a:effectLst/>
                          <a:latin typeface="Times New Roman"/>
                          <a:ea typeface="方正细黑一简体"/>
                          <a:cs typeface="Times New Roman"/>
                        </a:rPr>
                        <a:t>众</a:t>
                      </a:r>
                      <a:endParaRPr lang="en-US" altLang="zh-CN" sz="2800" b="1" kern="100" dirty="0" smtClean="0">
                        <a:effectLst/>
                        <a:latin typeface="Times New Roman"/>
                        <a:ea typeface="方正细黑一简体"/>
                        <a:cs typeface="Times New Roman"/>
                      </a:endParaRPr>
                    </a:p>
                    <a:p>
                      <a:pPr algn="l">
                        <a:lnSpc>
                          <a:spcPct val="150000"/>
                        </a:lnSpc>
                        <a:spcAft>
                          <a:spcPts val="0"/>
                        </a:spcAft>
                        <a:tabLst>
                          <a:tab pos="5311140" algn="l"/>
                        </a:tabLst>
                      </a:pP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社会号召力，以永葆旺盛生命力和强大战斗力</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2065139" y="3519984"/>
            <a:ext cx="1266693" cy="523220"/>
          </a:xfrm>
          <a:prstGeom prst="rect">
            <a:avLst/>
          </a:prstGeom>
        </p:spPr>
        <p:txBody>
          <a:bodyPr wrap="none">
            <a:spAutoFit/>
          </a:bodyPr>
          <a:lstStyle/>
          <a:p>
            <a:r>
              <a:rPr lang="zh-CN" altLang="zh-CN" sz="2800" b="1" kern="100" dirty="0" smtClean="0">
                <a:solidFill>
                  <a:srgbClr val="FF0000"/>
                </a:solidFill>
                <a:latin typeface="Times New Roman"/>
                <a:ea typeface="方正细黑一简体"/>
                <a:cs typeface="Times New Roman"/>
              </a:rPr>
              <a:t>执政党</a:t>
            </a:r>
            <a:endParaRPr lang="zh-CN" altLang="en-US" dirty="0"/>
          </a:p>
        </p:txBody>
      </p:sp>
      <p:sp>
        <p:nvSpPr>
          <p:cNvPr id="6" name="矩形 5"/>
          <p:cNvSpPr/>
          <p:nvPr/>
        </p:nvSpPr>
        <p:spPr>
          <a:xfrm>
            <a:off x="8473851" y="4489956"/>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引领力</a:t>
            </a:r>
            <a:endParaRPr lang="zh-CN" altLang="en-US" dirty="0"/>
          </a:p>
        </p:txBody>
      </p:sp>
      <p:sp>
        <p:nvSpPr>
          <p:cNvPr id="7" name="矩形 6"/>
          <p:cNvSpPr/>
          <p:nvPr/>
        </p:nvSpPr>
        <p:spPr>
          <a:xfrm>
            <a:off x="1993131" y="5157192"/>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组织力</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951970"/>
            <a:ext cx="10975658" cy="4525963"/>
          </a:xfrm>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(3)</a:t>
            </a:r>
            <a:r>
              <a:rPr lang="zh-CN" altLang="zh-CN" b="1" kern="100" dirty="0">
                <a:solidFill>
                  <a:srgbClr val="0000FF"/>
                </a:solidFill>
                <a:latin typeface="Times New Roman"/>
                <a:ea typeface="方正细黑一简体"/>
                <a:cs typeface="Times New Roman"/>
              </a:rPr>
              <a:t>必须推进中国特色社会主义伟大事业</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011272321"/>
              </p:ext>
            </p:extLst>
          </p:nvPr>
        </p:nvGraphicFramePr>
        <p:xfrm>
          <a:off x="1417067" y="1888074"/>
          <a:ext cx="9649072" cy="3629158"/>
        </p:xfrm>
        <a:graphic>
          <a:graphicData uri="http://schemas.openxmlformats.org/drawingml/2006/table">
            <a:tbl>
              <a:tblPr/>
              <a:tblGrid>
                <a:gridCol w="913839"/>
                <a:gridCol w="8735233"/>
              </a:tblGrid>
              <a:tr h="806479">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原因</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中国特色社会主义是实现中华民族伟大复兴的必由之路</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22679">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要求</a:t>
                      </a:r>
                      <a:endParaRPr lang="zh-CN" sz="2800" kern="10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要更加自觉地增强道路自信</a:t>
                      </a:r>
                      <a:r>
                        <a:rPr lang="zh-CN" sz="2800" b="1" kern="100" dirty="0" smtClean="0">
                          <a:effectLst/>
                          <a:latin typeface="Times New Roman"/>
                          <a:ea typeface="方正细黑一简体"/>
                          <a:cs typeface="Times New Roman"/>
                        </a:rPr>
                        <a:t>、</a:t>
                      </a:r>
                      <a:r>
                        <a:rPr lang="en-US" altLang="zh-CN" sz="2800" b="1" kern="100" dirty="0" smtClean="0">
                          <a:effectLst/>
                          <a:latin typeface="Times New Roman"/>
                          <a:ea typeface="方正细黑一简体"/>
                          <a:cs typeface="Times New Roman"/>
                        </a:rPr>
                        <a:t> </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制度自信、文化自信，既不走封闭僵化的老路，也不走改旗易帜的邪路，保</a:t>
                      </a:r>
                      <a:r>
                        <a:rPr lang="zh-CN" sz="2800" b="1" kern="100" dirty="0" smtClean="0">
                          <a:effectLst/>
                          <a:latin typeface="Times New Roman"/>
                          <a:ea typeface="方正细黑一简体"/>
                          <a:cs typeface="Times New Roman"/>
                        </a:rPr>
                        <a:t>持</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坚持实干兴邦，始终坚持和发展中国特色社会主义</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7105699" y="292494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理论自信</a:t>
            </a:r>
            <a:endParaRPr lang="zh-CN" altLang="en-US" dirty="0"/>
          </a:p>
        </p:txBody>
      </p:sp>
      <p:sp>
        <p:nvSpPr>
          <p:cNvPr id="6" name="矩形 5"/>
          <p:cNvSpPr/>
          <p:nvPr/>
        </p:nvSpPr>
        <p:spPr>
          <a:xfrm>
            <a:off x="4225379" y="420192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政治定力</a:t>
            </a:r>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351311"/>
            <a:ext cx="10975658" cy="3733873"/>
          </a:xfrm>
        </p:spPr>
        <p:txBody>
          <a:bodyPr/>
          <a:lstStyle/>
          <a:p>
            <a:pPr indent="713740" algn="just">
              <a:lnSpc>
                <a:spcPct val="200000"/>
              </a:lnSpc>
              <a:tabLst>
                <a:tab pos="5311140" algn="l"/>
              </a:tabLst>
            </a:pPr>
            <a:r>
              <a:rPr lang="zh-CN" altLang="zh-CN" b="1" kern="100" dirty="0">
                <a:solidFill>
                  <a:srgbClr val="7030A0"/>
                </a:solidFill>
                <a:latin typeface="Times New Roman"/>
                <a:ea typeface="方正细黑一简体"/>
                <a:cs typeface="Times New Roman"/>
              </a:rPr>
              <a:t>微点拨</a:t>
            </a:r>
            <a:endParaRPr lang="zh-CN" altLang="zh-CN" sz="1050" kern="100" dirty="0">
              <a:latin typeface="宋体"/>
              <a:cs typeface="Courier New"/>
            </a:endParaRPr>
          </a:p>
          <a:p>
            <a:pPr indent="713740" algn="just">
              <a:lnSpc>
                <a:spcPct val="200000"/>
              </a:lnSpc>
              <a:tabLst>
                <a:tab pos="5311140" algn="l"/>
              </a:tabLst>
            </a:pPr>
            <a:r>
              <a:rPr lang="zh-CN" altLang="zh-CN" b="1" kern="100" dirty="0">
                <a:latin typeface="Times New Roman"/>
                <a:ea typeface="方正细黑一简体"/>
                <a:cs typeface="Times New Roman"/>
              </a:rPr>
              <a:t>中国特色社会主义是科学社会主义理论逻辑和中国社会发展历史逻辑的辩证统一，是中国共产党和中国人民团结的旗帜、奋进的旗帜、胜利的旗帜，必须倍加珍惜、长期坚持、永不动摇</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548680"/>
            <a:ext cx="10975658" cy="5976664"/>
          </a:xfrm>
        </p:spPr>
        <p:txBody>
          <a:bodyPr>
            <a:normAutofit/>
          </a:bodyPr>
          <a:lstStyle/>
          <a:p>
            <a:pPr indent="713740" algn="just">
              <a:tabLst>
                <a:tab pos="5311140" algn="l"/>
              </a:tabLst>
            </a:pPr>
            <a:r>
              <a:rPr lang="en-US" altLang="zh-CN" b="1" kern="100" dirty="0">
                <a:solidFill>
                  <a:srgbClr val="0000FF"/>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伟大斗争、伟大工程、伟大事业、伟大梦想之间的关系</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伟大斗争，伟大工程，伟大事业，伟大梦想，紧密联系</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Times New Roman"/>
              </a:rPr>
              <a:t>____</a:t>
            </a:r>
          </a:p>
          <a:p>
            <a:pPr indent="0" algn="just">
              <a:tabLst>
                <a:tab pos="5311140" algn="l"/>
              </a:tabLst>
            </a:pP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相互作用，其中起决定性作用的</a:t>
            </a:r>
            <a:r>
              <a:rPr lang="zh-CN" altLang="zh-CN" b="1" kern="100" dirty="0" smtClean="0">
                <a:latin typeface="Times New Roman"/>
                <a:ea typeface="方正细黑一简体"/>
                <a:cs typeface="Times New Roman"/>
              </a:rPr>
              <a:t>是</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新</a:t>
            </a:r>
            <a:r>
              <a:rPr lang="zh-CN" altLang="zh-CN" b="1" kern="100" dirty="0">
                <a:latin typeface="Times New Roman"/>
                <a:ea typeface="方正细黑一简体"/>
                <a:cs typeface="Times New Roman"/>
              </a:rPr>
              <a:t>的伟大工程。</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推进伟大工程，要结合伟大斗争、伟大事业、伟大梦想</a:t>
            </a:r>
            <a:r>
              <a:rPr lang="zh-CN" altLang="zh-CN" b="1" kern="100" dirty="0" smtClean="0">
                <a:latin typeface="Times New Roman"/>
                <a:ea typeface="方正细黑一简体"/>
                <a:cs typeface="Times New Roman"/>
              </a:rPr>
              <a:t>的</a:t>
            </a:r>
            <a:r>
              <a:rPr lang="en-US" altLang="zh-CN" b="1" kern="100" dirty="0" smtClean="0">
                <a:latin typeface="Times New Roman"/>
                <a:ea typeface="方正细黑一简体"/>
                <a:cs typeface="Times New Roman"/>
              </a:rPr>
              <a:t>____</a:t>
            </a:r>
          </a:p>
          <a:p>
            <a:pPr indent="0" algn="just">
              <a:tabLst>
                <a:tab pos="5311140" algn="l"/>
              </a:tabLst>
            </a:pPr>
            <a:r>
              <a:rPr lang="zh-CN" altLang="zh-CN" b="1" kern="100" dirty="0" smtClean="0">
                <a:latin typeface="Times New Roman"/>
                <a:ea typeface="方正细黑一简体"/>
                <a:cs typeface="Times New Roman"/>
              </a:rPr>
              <a:t>来</a:t>
            </a:r>
            <a:r>
              <a:rPr lang="zh-CN" altLang="zh-CN" b="1" kern="100" dirty="0">
                <a:latin typeface="Times New Roman"/>
                <a:ea typeface="方正细黑一简体"/>
                <a:cs typeface="Times New Roman"/>
              </a:rPr>
              <a:t>进行，确保党</a:t>
            </a:r>
            <a:r>
              <a:rPr lang="zh-CN" altLang="zh-CN" b="1" kern="100" dirty="0" smtClean="0">
                <a:latin typeface="Times New Roman"/>
                <a:ea typeface="方正细黑一简体"/>
                <a:cs typeface="Times New Roman"/>
              </a:rPr>
              <a:t>在</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深</a:t>
            </a:r>
            <a:r>
              <a:rPr lang="zh-CN" altLang="zh-CN" b="1" kern="100" dirty="0">
                <a:latin typeface="Times New Roman"/>
                <a:ea typeface="方正细黑一简体"/>
                <a:cs typeface="Times New Roman"/>
              </a:rPr>
              <a:t>刻变化的历史进程中始终走在时代前列，在应对国内外各种风险和考验的历史进程中始终成为全国人民</a:t>
            </a:r>
            <a:r>
              <a:rPr lang="zh-CN" altLang="zh-CN" b="1" kern="100" dirty="0" smtClean="0">
                <a:latin typeface="Times New Roman"/>
                <a:ea typeface="方正细黑一简体"/>
                <a:cs typeface="Times New Roman"/>
              </a:rPr>
              <a:t>的</a:t>
            </a:r>
            <a:endParaRPr lang="en-US" altLang="zh-CN" b="1" kern="100" dirty="0" smtClean="0">
              <a:latin typeface="Times New Roman"/>
              <a:ea typeface="方正细黑一简体"/>
              <a:cs typeface="Times New Roman"/>
            </a:endParaRPr>
          </a:p>
          <a:p>
            <a:pPr indent="0" algn="just">
              <a:tabLst>
                <a:tab pos="5311140" algn="l"/>
              </a:tabLst>
            </a:pP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在坚持和发展中国特色社会主义的历史进程中始终成为坚</a:t>
            </a:r>
            <a:r>
              <a:rPr lang="zh-CN" altLang="zh-CN" b="1" kern="100" dirty="0" smtClean="0">
                <a:latin typeface="Times New Roman"/>
                <a:ea typeface="方正细黑一简体"/>
                <a:cs typeface="Times New Roman"/>
              </a:rPr>
              <a:t>强</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
        <p:nvSpPr>
          <p:cNvPr id="4" name="矩形 3"/>
          <p:cNvSpPr/>
          <p:nvPr/>
        </p:nvSpPr>
        <p:spPr>
          <a:xfrm>
            <a:off x="10706099" y="1402577"/>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相</a:t>
            </a:r>
            <a:r>
              <a:rPr lang="zh-CN" altLang="zh-CN" sz="2800" b="1" kern="100" dirty="0" smtClean="0">
                <a:solidFill>
                  <a:srgbClr val="FF0000"/>
                </a:solidFill>
                <a:latin typeface="Times New Roman"/>
                <a:ea typeface="方正细黑一简体"/>
                <a:cs typeface="Times New Roman"/>
              </a:rPr>
              <a:t>互</a:t>
            </a:r>
            <a:endParaRPr lang="zh-CN" altLang="en-US" dirty="0"/>
          </a:p>
        </p:txBody>
      </p:sp>
      <p:sp>
        <p:nvSpPr>
          <p:cNvPr id="5" name="矩形 4"/>
          <p:cNvSpPr/>
          <p:nvPr/>
        </p:nvSpPr>
        <p:spPr>
          <a:xfrm>
            <a:off x="696987" y="2122657"/>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贯通</a:t>
            </a:r>
            <a:endParaRPr lang="zh-CN" altLang="en-US" sz="2800" dirty="0"/>
          </a:p>
        </p:txBody>
      </p:sp>
      <p:sp>
        <p:nvSpPr>
          <p:cNvPr id="6" name="矩形 5"/>
          <p:cNvSpPr/>
          <p:nvPr/>
        </p:nvSpPr>
        <p:spPr>
          <a:xfrm>
            <a:off x="7278530" y="2141821"/>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党的建设</a:t>
            </a:r>
            <a:endParaRPr lang="zh-CN" altLang="en-US" dirty="0"/>
          </a:p>
        </p:txBody>
      </p:sp>
      <p:sp>
        <p:nvSpPr>
          <p:cNvPr id="7" name="矩形 6"/>
          <p:cNvSpPr/>
          <p:nvPr/>
        </p:nvSpPr>
        <p:spPr>
          <a:xfrm>
            <a:off x="10706099" y="2861901"/>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实践</a:t>
            </a:r>
            <a:endParaRPr lang="zh-CN" altLang="en-US" dirty="0"/>
          </a:p>
        </p:txBody>
      </p:sp>
      <p:sp>
        <p:nvSpPr>
          <p:cNvPr id="8" name="矩形 7"/>
          <p:cNvSpPr/>
          <p:nvPr/>
        </p:nvSpPr>
        <p:spPr>
          <a:xfrm>
            <a:off x="3525149" y="359000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世界形势</a:t>
            </a:r>
            <a:endParaRPr lang="zh-CN" altLang="en-US" dirty="0"/>
          </a:p>
        </p:txBody>
      </p:sp>
      <p:sp>
        <p:nvSpPr>
          <p:cNvPr id="9" name="矩形 8"/>
          <p:cNvSpPr/>
          <p:nvPr/>
        </p:nvSpPr>
        <p:spPr>
          <a:xfrm>
            <a:off x="726438" y="4941168"/>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主心骨</a:t>
            </a:r>
            <a:endParaRPr lang="zh-CN" altLang="en-US" dirty="0"/>
          </a:p>
        </p:txBody>
      </p:sp>
      <p:sp>
        <p:nvSpPr>
          <p:cNvPr id="10" name="矩形 9"/>
          <p:cNvSpPr/>
          <p:nvPr/>
        </p:nvSpPr>
        <p:spPr>
          <a:xfrm>
            <a:off x="1057027" y="560622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领导核心</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down)">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down)">
                                      <p:cBhvr>
                                        <p:cTn id="3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188640"/>
            <a:ext cx="10975658" cy="6470175"/>
          </a:xfrm>
        </p:spPr>
        <p:txBody>
          <a:bodyPr>
            <a:normAutofit/>
          </a:bodyPr>
          <a:lstStyle/>
          <a:p>
            <a:pPr indent="713740" algn="just">
              <a:tabLst>
                <a:tab pos="5311140" algn="l"/>
              </a:tabLst>
            </a:pPr>
            <a:r>
              <a:rPr lang="en-US" altLang="zh-CN" b="1" kern="100" dirty="0">
                <a:solidFill>
                  <a:srgbClr val="0000FF"/>
                </a:solidFill>
                <a:latin typeface="Times New Roman"/>
                <a:ea typeface="方正细黑一简体"/>
                <a:cs typeface="Courier New"/>
              </a:rPr>
              <a:t>4</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党的十八大以来的奋斗成就</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党的十八大以来，在习近平新时代中国特色社会主义思想指导下</a:t>
            </a:r>
            <a:r>
              <a:rPr lang="zh-CN" altLang="zh-CN" b="1" kern="100" dirty="0" smtClean="0">
                <a:latin typeface="Times New Roman"/>
                <a:ea typeface="方正细黑一简体"/>
                <a:cs typeface="Times New Roman"/>
              </a:rPr>
              <a:t>，</a:t>
            </a:r>
            <a:r>
              <a:rPr lang="en-US" altLang="zh-CN" b="1" u="sng" kern="100" dirty="0" smtClean="0">
                <a:latin typeface="Times New Roman"/>
                <a:ea typeface="方正细黑一简体"/>
                <a:cs typeface="Times New Roman"/>
              </a:rPr>
              <a:t>   </a:t>
            </a:r>
            <a:r>
              <a:rPr lang="en-US" altLang="zh-CN" b="1" kern="100" dirty="0" smtClean="0">
                <a:latin typeface="Times New Roman"/>
                <a:ea typeface="方正细黑一简体"/>
                <a:cs typeface="Times New Roman"/>
              </a:rPr>
              <a:t>___________</a:t>
            </a:r>
            <a:r>
              <a:rPr lang="zh-CN" altLang="zh-CN" b="1" kern="100" dirty="0" smtClean="0">
                <a:latin typeface="Times New Roman"/>
                <a:ea typeface="方正细黑一简体"/>
                <a:cs typeface="Times New Roman"/>
              </a:rPr>
              <a:t>领</a:t>
            </a:r>
            <a:r>
              <a:rPr lang="zh-CN" altLang="zh-CN" b="1" kern="100" dirty="0">
                <a:latin typeface="Times New Roman"/>
                <a:ea typeface="方正细黑一简体"/>
                <a:cs typeface="Times New Roman"/>
              </a:rPr>
              <a:t>导全国各族人民，统揽伟大斗争、伟大工程、伟大事业、伟大梦想，推动中国特色社会主义进入了新时代，实现第一个百年奋斗目标，开启了实现第二个百年奋斗目标新征程。</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5</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新时代新征程党的中心任务</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新时代新征程，中国共产党的中心任务就是团结带领全国各族人民全面建成社会主义现代化强国、实现第二个百年奋斗目标，</a:t>
            </a:r>
            <a:r>
              <a:rPr lang="zh-CN" altLang="zh-CN" b="1" kern="100" dirty="0" smtClean="0">
                <a:latin typeface="Times New Roman"/>
                <a:ea typeface="方正细黑一简体"/>
                <a:cs typeface="Times New Roman"/>
              </a:rPr>
              <a:t>以</a:t>
            </a:r>
            <a:r>
              <a:rPr lang="en-US" altLang="zh-CN" b="1" kern="100" dirty="0" smtClean="0">
                <a:latin typeface="Times New Roman"/>
                <a:ea typeface="方正细黑一简体"/>
                <a:cs typeface="Times New Roman"/>
              </a:rPr>
              <a:t>____</a:t>
            </a:r>
          </a:p>
          <a:p>
            <a:pPr indent="0" algn="just">
              <a:tabLst>
                <a:tab pos="5311140" algn="l"/>
              </a:tabLst>
            </a:pP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全</a:t>
            </a:r>
            <a:r>
              <a:rPr lang="zh-CN" altLang="zh-CN" b="1" kern="100" dirty="0">
                <a:latin typeface="Times New Roman"/>
                <a:ea typeface="方正细黑一简体"/>
                <a:cs typeface="Times New Roman"/>
              </a:rPr>
              <a:t>面推进中华民族伟大复兴。</a:t>
            </a:r>
            <a:endParaRPr lang="zh-CN" altLang="zh-CN" sz="1050" kern="100" dirty="0">
              <a:latin typeface="宋体"/>
              <a:cs typeface="Courier New"/>
            </a:endParaRPr>
          </a:p>
          <a:p>
            <a:endParaRPr lang="zh-CN" altLang="en-US" dirty="0"/>
          </a:p>
        </p:txBody>
      </p:sp>
      <p:sp>
        <p:nvSpPr>
          <p:cNvPr id="4" name="矩形 3"/>
          <p:cNvSpPr/>
          <p:nvPr/>
        </p:nvSpPr>
        <p:spPr>
          <a:xfrm>
            <a:off x="624979" y="1671100"/>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中国共产党</a:t>
            </a:r>
            <a:endParaRPr lang="zh-CN" altLang="en-US" dirty="0"/>
          </a:p>
        </p:txBody>
      </p:sp>
      <p:sp>
        <p:nvSpPr>
          <p:cNvPr id="5" name="矩形 4"/>
          <p:cNvSpPr/>
          <p:nvPr/>
        </p:nvSpPr>
        <p:spPr>
          <a:xfrm>
            <a:off x="10568067" y="5037696"/>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中</a:t>
            </a:r>
            <a:r>
              <a:rPr lang="zh-CN" altLang="zh-CN" sz="2800" b="1" kern="100" dirty="0" smtClean="0">
                <a:solidFill>
                  <a:srgbClr val="FF0000"/>
                </a:solidFill>
                <a:latin typeface="Times New Roman"/>
                <a:ea typeface="方正细黑一简体"/>
                <a:cs typeface="Times New Roman"/>
              </a:rPr>
              <a:t>国</a:t>
            </a:r>
            <a:endParaRPr lang="zh-CN" altLang="en-US" dirty="0"/>
          </a:p>
        </p:txBody>
      </p:sp>
      <p:sp>
        <p:nvSpPr>
          <p:cNvPr id="6" name="矩形 5"/>
          <p:cNvSpPr/>
          <p:nvPr/>
        </p:nvSpPr>
        <p:spPr>
          <a:xfrm>
            <a:off x="597006" y="577555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式现代化</a:t>
            </a:r>
            <a:endParaRPr lang="zh-CN" altLang="en-US" sz="2800"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47257"/>
            <a:ext cx="10975658" cy="5102024"/>
          </a:xfrm>
        </p:spPr>
        <p:txBody>
          <a:bodyPr>
            <a:normAutofit lnSpcReduction="10000"/>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重难问题的探究、释解</a:t>
            </a:r>
            <a:endParaRPr lang="zh-CN" altLang="zh-CN" sz="1050" kern="100" dirty="0">
              <a:latin typeface="宋体"/>
              <a:cs typeface="Courier New"/>
            </a:endParaRPr>
          </a:p>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议题材料</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近代以来，实现中华民族的伟大复兴成为中华民族最伟大的梦想。今天，中国人民比历史上任何时期都更接近、更有信心和能力实现中华民族的伟大复兴。中国共产党人的初心和使命，就是为中国人民谋幸福，为中华民族谋复兴。实现中华民族伟大复兴，必须进行伟大斗争、建设伟大工程、推进伟大事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伟大梦想不是等得来、喊得来的，而是拼出来、干出来的。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24979" y="260648"/>
            <a:ext cx="10975658" cy="6408712"/>
          </a:xfrm>
        </p:spPr>
        <p:txBody>
          <a:bodyPr>
            <a:noAutofit/>
          </a:bodyPr>
          <a:lstStyle/>
          <a:p>
            <a:pPr indent="713740" algn="just">
              <a:lnSpc>
                <a:spcPct val="130000"/>
              </a:lnSpc>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问题探究</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　分析中国共产党应如何带领全国各族人民实现中华民族伟大复兴。</a:t>
            </a:r>
            <a:endParaRPr lang="zh-CN" altLang="zh-CN" kern="100" dirty="0">
              <a:latin typeface="宋体"/>
              <a:cs typeface="Courier New"/>
            </a:endParaRPr>
          </a:p>
          <a:p>
            <a:pPr indent="713740" algn="just">
              <a:lnSpc>
                <a:spcPct val="130000"/>
              </a:lnSpc>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实现伟大梦想，必须进行伟大斗争。要充分认识这场伟大斗争的长期性、复杂性、艰巨性，发扬斗争精神，提高斗争本领，不断夺取伟大斗争的新胜利。</a:t>
            </a:r>
            <a:r>
              <a:rPr lang="zh-CN" altLang="zh-CN" b="1" kern="100" dirty="0">
                <a:latin typeface="宋体"/>
                <a:cs typeface="宋体"/>
              </a:rPr>
              <a:t>②</a:t>
            </a:r>
            <a:r>
              <a:rPr lang="zh-CN" altLang="zh-CN" b="1" kern="100" dirty="0">
                <a:latin typeface="Times New Roman"/>
                <a:ea typeface="方正细黑一简体"/>
                <a:cs typeface="Times New Roman"/>
              </a:rPr>
              <a:t>实现伟大梦想，必须深入推进党的建设新的伟大工程。中国共产党要不断增强政治领导力、思想引领力、群众组织力、社会号召力，以永葆旺盛生命力和强大战斗力。</a:t>
            </a:r>
            <a:r>
              <a:rPr lang="zh-CN" altLang="zh-CN" b="1" kern="100" dirty="0">
                <a:latin typeface="宋体"/>
                <a:cs typeface="宋体"/>
              </a:rPr>
              <a:t>③</a:t>
            </a:r>
            <a:r>
              <a:rPr lang="zh-CN" altLang="zh-CN" b="1" kern="100" dirty="0">
                <a:latin typeface="Times New Roman"/>
                <a:ea typeface="方正细黑一简体"/>
                <a:cs typeface="Times New Roman"/>
              </a:rPr>
              <a:t>实现伟大梦想，必须推进中国特色社会主义伟大事业。我们要更加自觉地增强道路自信、理论自信、制度自信、文化自信，既不走封闭僵化的老路，也不走改旗易帜的邪路，保持政治定力，坚持实干兴邦，始终坚持和发展中国特色社会主义</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55169"/>
            <a:ext cx="10975658" cy="6686200"/>
          </a:xfrm>
        </p:spPr>
        <p:txBody>
          <a:bodyPr>
            <a:noAutofit/>
          </a:bodyPr>
          <a:lstStyle/>
          <a:p>
            <a:pPr indent="713740" algn="ctr">
              <a:lnSpc>
                <a:spcPct val="135000"/>
              </a:lnSpc>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升维理性认识</a:t>
            </a:r>
            <a:r>
              <a:rPr lang="en-US" altLang="zh-CN" b="1" kern="100" dirty="0">
                <a:solidFill>
                  <a:srgbClr val="7030A0"/>
                </a:solidFill>
                <a:latin typeface="Times New Roman"/>
                <a:ea typeface="方正细黑一简体"/>
                <a:cs typeface="Courier New"/>
              </a:rPr>
              <a:t>|</a:t>
            </a:r>
            <a:endParaRPr lang="zh-CN" altLang="zh-CN" kern="100" dirty="0">
              <a:latin typeface="宋体"/>
              <a:cs typeface="Courier New"/>
            </a:endParaRPr>
          </a:p>
          <a:p>
            <a:pPr indent="713740" algn="just">
              <a:lnSpc>
                <a:spcPct val="135000"/>
              </a:lnSpc>
              <a:tabLst>
                <a:tab pos="5311140" algn="l"/>
              </a:tabLst>
            </a:pPr>
            <a:r>
              <a:rPr lang="zh-CN" altLang="zh-CN" b="1" kern="100" dirty="0">
                <a:solidFill>
                  <a:srgbClr val="0000FF"/>
                </a:solidFill>
                <a:latin typeface="Times New Roman"/>
                <a:ea typeface="方正细黑一简体"/>
                <a:cs typeface="Times New Roman"/>
              </a:rPr>
              <a:t>全面理解</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四个伟大</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之间的关系</a:t>
            </a:r>
            <a:endParaRPr lang="zh-CN" altLang="zh-CN" kern="100" dirty="0">
              <a:latin typeface="宋体"/>
              <a:cs typeface="Courier New"/>
            </a:endParaRPr>
          </a:p>
          <a:p>
            <a:pPr indent="713740" algn="just">
              <a:lnSpc>
                <a:spcPct val="135000"/>
              </a:lnSpc>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伟大斗争，伟大工程，伟大事业，伟大梦想，紧密联系、相互贯通、相互作用，是一个有机统一的整体，统一于新时代坚持和发展中国特色社会主义伟大实践。</a:t>
            </a:r>
            <a:endParaRPr lang="zh-CN" altLang="zh-CN" kern="100" dirty="0">
              <a:latin typeface="宋体"/>
              <a:cs typeface="Courier New"/>
            </a:endParaRPr>
          </a:p>
          <a:p>
            <a:pPr indent="713740" algn="just">
              <a:lnSpc>
                <a:spcPct val="135000"/>
              </a:lnSpc>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伟大梦想是目标，指引着正确方向，为伟大斗争、伟大工程、伟大事业破浪前行，领航导向；伟大斗争是动力，昭示着中国共产党的担当精神，为伟大工程、伟大事业、伟大梦想破解难题，扫除障碍，提供牵引；伟大工程是保证，为伟大斗争、伟大事业、伟大梦想提供坚强保证；伟大事业是路径，宣示着举什么旗、走什么路，为伟大斗争、伟大工程、伟大梦想开辟前进道路。</a:t>
            </a:r>
            <a:r>
              <a:rPr lang="en-US" altLang="zh-CN" b="1" kern="100" dirty="0">
                <a:latin typeface="Times New Roman"/>
                <a:ea typeface="方正细黑一简体"/>
                <a:cs typeface="Courier New"/>
              </a:rPr>
              <a:t> </a:t>
            </a:r>
            <a:endParaRPr lang="zh-CN" altLang="zh-CN" kern="100" dirty="0">
              <a:latin typeface="宋体"/>
              <a:cs typeface="Courier New"/>
            </a:endParaRPr>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四个伟大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的整体逻辑：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伟大斗争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回答了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以什么样的精神状态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的根本问题；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伟大工程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回答了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提供什么样的领导力量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的根本问题；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伟大事业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回答了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举什么旗、走什么路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的根本问题；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伟大梦想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回答了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担负什么样的历史使命、实现什么样的奋斗目标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的根本问题。</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80963" y="415208"/>
            <a:ext cx="11377264" cy="5966120"/>
          </a:xfrm>
        </p:spPr>
        <p:txBody>
          <a:bodyPr>
            <a:normAutofit/>
          </a:bodyPr>
          <a:lstStyle/>
          <a:p>
            <a:pPr indent="0" algn="just">
              <a:tabLst>
                <a:tab pos="5311140" algn="l"/>
              </a:tabLst>
            </a:pPr>
            <a:r>
              <a:rPr lang="zh-CN" altLang="zh-CN" b="1" kern="100" dirty="0">
                <a:solidFill>
                  <a:srgbClr val="0000FF"/>
                </a:solidFill>
                <a:latin typeface="Times New Roman"/>
                <a:ea typeface="方正细黑一简体"/>
                <a:cs typeface="Times New Roman"/>
              </a:rPr>
              <a:t>基础小题的训练、评价</a:t>
            </a:r>
            <a:endParaRPr lang="zh-CN" altLang="zh-CN" sz="1050"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一、澄清微点的判断题</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伟大工程是指实现中华民族伟大复兴。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伟大工程是指党的建设。伟大梦想是实现中华民族伟大复兴。</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伟大斗争，伟大工程，伟大事业，伟大梦想，紧密联系、相互贯通、相互作用，其中起决定性作用的是具有许多新的历史特点的伟大斗争。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四个伟大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中起决定性作用的是党的建设新的伟大工程</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inVertical)">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arn(inVertical)">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barn(inVertical)">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43201"/>
            <a:ext cx="11176460" cy="6254151"/>
          </a:xfrm>
        </p:spPr>
        <p:txBody>
          <a:bodyPr>
            <a:noAutofit/>
          </a:bodyPr>
          <a:lstStyle/>
          <a:p>
            <a:pPr indent="0" algn="just">
              <a:tabLst>
                <a:tab pos="5311140" algn="l"/>
              </a:tabLst>
            </a:pPr>
            <a:r>
              <a:rPr lang="en-US" altLang="zh-CN" sz="2700" b="1" kern="100" dirty="0">
                <a:latin typeface="Times New Roman"/>
                <a:ea typeface="方正细黑一简体"/>
                <a:cs typeface="Courier New"/>
              </a:rPr>
              <a:t>(3)</a:t>
            </a:r>
            <a:r>
              <a:rPr lang="zh-CN" altLang="zh-CN" sz="2700" b="1" kern="100" dirty="0">
                <a:latin typeface="Times New Roman"/>
                <a:ea typeface="方正细黑一简体"/>
                <a:cs typeface="Times New Roman"/>
              </a:rPr>
              <a:t>办好中国事情，关键在人民。</a:t>
            </a:r>
            <a:r>
              <a:rPr lang="en-US" altLang="zh-CN" sz="2700" b="1" kern="100" dirty="0">
                <a:latin typeface="Times New Roman"/>
                <a:ea typeface="方正细黑一简体"/>
                <a:cs typeface="Courier New"/>
              </a:rPr>
              <a:t>(</a:t>
            </a:r>
            <a:r>
              <a:rPr lang="zh-CN" altLang="zh-CN" sz="2700" b="1" kern="100" dirty="0">
                <a:latin typeface="Times New Roman"/>
                <a:ea typeface="方正细黑一简体"/>
                <a:cs typeface="Times New Roman"/>
              </a:rPr>
              <a:t>　</a:t>
            </a:r>
            <a:r>
              <a:rPr lang="en-US" altLang="zh-CN" sz="2700" b="1" kern="100" dirty="0">
                <a:latin typeface="Times New Roman"/>
                <a:ea typeface="方正细黑一简体"/>
                <a:cs typeface="Courier New"/>
              </a:rPr>
              <a:t> )</a:t>
            </a:r>
            <a:endParaRPr lang="zh-CN" altLang="zh-CN" sz="2700" kern="100" dirty="0">
              <a:latin typeface="宋体"/>
              <a:cs typeface="Courier New"/>
            </a:endParaRPr>
          </a:p>
          <a:p>
            <a:pPr indent="0" algn="just">
              <a:tabLst>
                <a:tab pos="5311140" algn="l"/>
              </a:tabLst>
            </a:pPr>
            <a:r>
              <a:rPr lang="zh-CN" altLang="zh-CN" sz="2700" b="1" kern="100" dirty="0">
                <a:solidFill>
                  <a:srgbClr val="FF0000"/>
                </a:solidFill>
                <a:latin typeface="Times New Roman"/>
                <a:ea typeface="方正细黑一简体"/>
                <a:cs typeface="Times New Roman"/>
              </a:rPr>
              <a:t>提示：</a:t>
            </a:r>
            <a:r>
              <a:rPr lang="en-US" altLang="zh-CN" sz="2700" b="1" kern="100" dirty="0">
                <a:latin typeface="宋体"/>
                <a:cs typeface="Times New Roman"/>
              </a:rPr>
              <a:t>×</a:t>
            </a:r>
            <a:r>
              <a:rPr lang="zh-CN" altLang="zh-CN" sz="2700" b="1" kern="100" dirty="0">
                <a:latin typeface="Times New Roman"/>
                <a:ea typeface="方正细黑一简体"/>
                <a:cs typeface="Times New Roman"/>
              </a:rPr>
              <a:t>　办好中国事情，关键在党。</a:t>
            </a:r>
            <a:endParaRPr lang="zh-CN" altLang="zh-CN" sz="2700" kern="100" dirty="0">
              <a:latin typeface="宋体"/>
              <a:cs typeface="Courier New"/>
            </a:endParaRPr>
          </a:p>
          <a:p>
            <a:pPr indent="0" algn="just">
              <a:tabLst>
                <a:tab pos="5311140" algn="l"/>
              </a:tabLst>
            </a:pPr>
            <a:r>
              <a:rPr lang="en-US" altLang="zh-CN" sz="2700" b="1" kern="100" dirty="0">
                <a:latin typeface="Times New Roman"/>
                <a:ea typeface="方正细黑一简体"/>
                <a:cs typeface="Courier New"/>
              </a:rPr>
              <a:t>(4)</a:t>
            </a:r>
            <a:r>
              <a:rPr lang="zh-CN" altLang="zh-CN" sz="2700" b="1" kern="100" dirty="0">
                <a:latin typeface="Times New Roman"/>
                <a:ea typeface="方正细黑一简体"/>
                <a:cs typeface="Times New Roman"/>
              </a:rPr>
              <a:t>带领人民不断进行社会革命是我们党的事业不断取得成功的关键所在。</a:t>
            </a:r>
            <a:r>
              <a:rPr lang="en-US" altLang="zh-CN" sz="2700" b="1" kern="100" dirty="0">
                <a:latin typeface="Times New Roman"/>
                <a:ea typeface="方正细黑一简体"/>
                <a:cs typeface="Courier New"/>
              </a:rPr>
              <a:t>(</a:t>
            </a:r>
            <a:r>
              <a:rPr lang="zh-CN" altLang="zh-CN" sz="2700" b="1" kern="100" dirty="0">
                <a:latin typeface="Times New Roman"/>
                <a:ea typeface="方正细黑一简体"/>
                <a:cs typeface="Times New Roman"/>
              </a:rPr>
              <a:t>　</a:t>
            </a:r>
            <a:r>
              <a:rPr lang="en-US" altLang="zh-CN" sz="2700" b="1" kern="100" dirty="0">
                <a:latin typeface="Times New Roman"/>
                <a:ea typeface="方正细黑一简体"/>
                <a:cs typeface="Courier New"/>
              </a:rPr>
              <a:t> )</a:t>
            </a:r>
            <a:endParaRPr lang="zh-CN" altLang="zh-CN" sz="2700" kern="100" dirty="0">
              <a:latin typeface="宋体"/>
              <a:cs typeface="Courier New"/>
            </a:endParaRPr>
          </a:p>
          <a:p>
            <a:pPr indent="0" algn="just">
              <a:tabLst>
                <a:tab pos="5311140" algn="l"/>
              </a:tabLst>
            </a:pPr>
            <a:r>
              <a:rPr lang="zh-CN" altLang="zh-CN" sz="2700" b="1" kern="100" dirty="0">
                <a:solidFill>
                  <a:srgbClr val="FF0000"/>
                </a:solidFill>
                <a:latin typeface="Times New Roman"/>
                <a:ea typeface="方正细黑一简体"/>
                <a:cs typeface="Times New Roman"/>
              </a:rPr>
              <a:t>提示：</a:t>
            </a:r>
            <a:r>
              <a:rPr lang="en-US" altLang="zh-CN" sz="2700" b="1" kern="100" dirty="0">
                <a:latin typeface="宋体"/>
                <a:cs typeface="Times New Roman"/>
              </a:rPr>
              <a:t>×</a:t>
            </a:r>
            <a:r>
              <a:rPr lang="zh-CN" altLang="zh-CN" sz="2700" b="1" kern="100" dirty="0">
                <a:latin typeface="Times New Roman"/>
                <a:ea typeface="方正细黑一简体"/>
                <a:cs typeface="Times New Roman"/>
              </a:rPr>
              <a:t>　不断进行伟大自我革命是我们党不断从胜利走向胜利的关键所在。</a:t>
            </a:r>
            <a:endParaRPr lang="zh-CN" altLang="zh-CN" sz="2700" kern="100" dirty="0">
              <a:latin typeface="宋体"/>
              <a:cs typeface="Courier New"/>
            </a:endParaRPr>
          </a:p>
          <a:p>
            <a:pPr indent="0" algn="just">
              <a:tabLst>
                <a:tab pos="5311140" algn="l"/>
              </a:tabLst>
            </a:pPr>
            <a:r>
              <a:rPr lang="en-US" altLang="zh-CN" sz="2700" b="1" kern="100" dirty="0">
                <a:latin typeface="Times New Roman"/>
                <a:ea typeface="方正细黑一简体"/>
                <a:cs typeface="Courier New"/>
              </a:rPr>
              <a:t>(5)</a:t>
            </a:r>
            <a:r>
              <a:rPr lang="zh-CN" altLang="zh-CN" sz="2700" b="1" kern="100" dirty="0">
                <a:latin typeface="Times New Roman"/>
                <a:ea typeface="方正细黑一简体"/>
                <a:cs typeface="Times New Roman"/>
              </a:rPr>
              <a:t>深入推进党的建设新的伟大工程，就必须实现中华民族伟大复兴。</a:t>
            </a:r>
            <a:r>
              <a:rPr lang="en-US" altLang="zh-CN" sz="2700" b="1" kern="100" dirty="0">
                <a:latin typeface="Times New Roman"/>
                <a:ea typeface="方正细黑一简体"/>
                <a:cs typeface="Courier New"/>
              </a:rPr>
              <a:t>(</a:t>
            </a:r>
            <a:r>
              <a:rPr lang="zh-CN" altLang="zh-CN" sz="2700" b="1" kern="100" dirty="0">
                <a:latin typeface="Times New Roman"/>
                <a:ea typeface="方正细黑一简体"/>
                <a:cs typeface="Times New Roman"/>
              </a:rPr>
              <a:t>　</a:t>
            </a:r>
            <a:r>
              <a:rPr lang="en-US" altLang="zh-CN" sz="2700" b="1" kern="100" dirty="0">
                <a:latin typeface="Times New Roman"/>
                <a:ea typeface="方正细黑一简体"/>
                <a:cs typeface="Courier New"/>
              </a:rPr>
              <a:t> )</a:t>
            </a:r>
            <a:endParaRPr lang="zh-CN" altLang="zh-CN" sz="2700" kern="100" dirty="0">
              <a:latin typeface="宋体"/>
              <a:cs typeface="Courier New"/>
            </a:endParaRPr>
          </a:p>
          <a:p>
            <a:pPr indent="0" algn="just">
              <a:tabLst>
                <a:tab pos="5311140" algn="l"/>
              </a:tabLst>
            </a:pPr>
            <a:r>
              <a:rPr lang="zh-CN" altLang="zh-CN" sz="2700" b="1" kern="100" dirty="0">
                <a:solidFill>
                  <a:srgbClr val="FF0000"/>
                </a:solidFill>
                <a:latin typeface="Times New Roman"/>
                <a:ea typeface="方正细黑一简体"/>
                <a:cs typeface="Times New Roman"/>
              </a:rPr>
              <a:t>提示：</a:t>
            </a:r>
            <a:r>
              <a:rPr lang="en-US" altLang="zh-CN" sz="2700" b="1" kern="100" dirty="0">
                <a:latin typeface="宋体"/>
                <a:cs typeface="Times New Roman"/>
              </a:rPr>
              <a:t>×</a:t>
            </a:r>
            <a:r>
              <a:rPr lang="zh-CN" altLang="zh-CN" sz="2700" b="1" kern="100" dirty="0">
                <a:latin typeface="Times New Roman"/>
                <a:ea typeface="方正细黑一简体"/>
                <a:cs typeface="Times New Roman"/>
              </a:rPr>
              <a:t>　实现中华民族伟大复兴，必须进行伟大斗争、建设伟大工程、推进伟大事业</a:t>
            </a:r>
            <a:r>
              <a:rPr lang="zh-CN" altLang="zh-CN" sz="2700" b="1" kern="100" dirty="0" smtClean="0">
                <a:latin typeface="Times New Roman"/>
                <a:ea typeface="方正细黑一简体"/>
                <a:cs typeface="Times New Roman"/>
              </a:rPr>
              <a:t>。</a:t>
            </a:r>
            <a:endParaRPr lang="zh-CN" altLang="zh-CN" sz="2700" kern="100" dirty="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6632"/>
            <a:ext cx="10975658" cy="6398168"/>
          </a:xfrm>
        </p:spPr>
        <p:txBody>
          <a:bodyPr>
            <a:noAutofit/>
          </a:bodyPr>
          <a:lstStyle/>
          <a:p>
            <a:pPr indent="713740" algn="just">
              <a:lnSpc>
                <a:spcPct val="130000"/>
              </a:lnSpc>
              <a:tabLst>
                <a:tab pos="5311140" algn="l"/>
              </a:tabLst>
            </a:pPr>
            <a:r>
              <a:rPr lang="zh-CN" altLang="zh-CN" b="1" kern="100" dirty="0">
                <a:solidFill>
                  <a:srgbClr val="0000FF"/>
                </a:solidFill>
                <a:latin typeface="Times New Roman"/>
                <a:ea typeface="方正细黑一简体"/>
                <a:cs typeface="Times New Roman"/>
              </a:rPr>
              <a:t>二、教材资料的发掘题</a:t>
            </a:r>
            <a:endParaRPr lang="zh-CN" altLang="zh-CN" kern="100" dirty="0">
              <a:latin typeface="宋体"/>
              <a:cs typeface="Courier New"/>
            </a:endParaRPr>
          </a:p>
          <a:p>
            <a:pPr indent="713740" algn="just">
              <a:lnSpc>
                <a:spcPct val="130000"/>
              </a:lnSpc>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P50</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10</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27</a:t>
            </a:r>
            <a:r>
              <a:rPr lang="zh-CN" altLang="zh-CN" b="1" kern="100" dirty="0">
                <a:latin typeface="Times New Roman"/>
                <a:ea typeface="方正细黑一简体"/>
                <a:cs typeface="Times New Roman"/>
              </a:rPr>
              <a:t>日，习近平总书记带领中共中央政治局常委专程前往陕西延安，瞻仰延安革命纪念地。习近平总书记特别强调，全党同志要发扬斗争精神、提高斗争本领，坚决战胜前进道路上的各种困难和挑战，依靠顽强斗争打开事业发展新天地。材料表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0000"/>
              </a:lnSpc>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伟大斗争是党的全部理论和实践的主题</a:t>
            </a:r>
            <a:endParaRPr lang="zh-CN" altLang="zh-CN" kern="100" dirty="0">
              <a:latin typeface="宋体"/>
              <a:cs typeface="Courier New"/>
            </a:endParaRPr>
          </a:p>
          <a:p>
            <a:pPr indent="713740" algn="just">
              <a:lnSpc>
                <a:spcPct val="130000"/>
              </a:lnSpc>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伟大梦想决定中华民族伟大复兴的实现</a:t>
            </a:r>
            <a:endParaRPr lang="zh-CN" altLang="zh-CN" kern="100" dirty="0">
              <a:latin typeface="宋体"/>
              <a:cs typeface="Courier New"/>
            </a:endParaRPr>
          </a:p>
          <a:p>
            <a:pPr indent="713740" algn="just">
              <a:lnSpc>
                <a:spcPct val="130000"/>
              </a:lnSpc>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伟大斗争精神为伟大斗争提供精神支撑</a:t>
            </a:r>
            <a:endParaRPr lang="zh-CN" altLang="zh-CN" kern="100" dirty="0">
              <a:latin typeface="宋体"/>
              <a:cs typeface="Courier New"/>
            </a:endParaRPr>
          </a:p>
          <a:p>
            <a:pPr indent="713740" algn="just">
              <a:lnSpc>
                <a:spcPct val="130000"/>
              </a:lnSpc>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实现伟大梦想，党员干部要提高斗争本领</a:t>
            </a:r>
            <a:endParaRPr lang="zh-CN" altLang="zh-CN" kern="100" dirty="0">
              <a:latin typeface="宋体"/>
              <a:cs typeface="Courier New"/>
            </a:endParaRPr>
          </a:p>
          <a:p>
            <a:pPr indent="713740" algn="just">
              <a:lnSpc>
                <a:spcPct val="130000"/>
              </a:lnSpc>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smtClean="0">
                <a:latin typeface="宋体"/>
                <a:cs typeface="宋体"/>
              </a:rPr>
              <a:t>②④</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19265"/>
            <a:ext cx="10975658" cy="4958008"/>
          </a:xfrm>
        </p:spPr>
        <p:txBody>
          <a:bodyPr>
            <a:normAutofit/>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全党同志要发扬斗争精神、提高斗争本领，坚决战胜前进道路上的各种困难和挑战，依靠顽强斗争打开事业发展新天地，这表明伟大斗争精神为伟大斗争提供精神支撑，实现伟大梦想，党员干部要提高斗争本领，</a:t>
            </a:r>
            <a:r>
              <a:rPr lang="zh-CN" altLang="zh-CN" b="1" kern="100" dirty="0">
                <a:latin typeface="宋体"/>
                <a:cs typeface="宋体"/>
              </a:rPr>
              <a:t>③④</a:t>
            </a:r>
            <a:r>
              <a:rPr lang="zh-CN" altLang="zh-CN" b="1" kern="100" dirty="0">
                <a:latin typeface="Times New Roman"/>
                <a:ea typeface="方正细黑一简体"/>
                <a:cs typeface="Times New Roman"/>
              </a:rPr>
              <a:t>符合题意。中国特色社会主义是改革开放以来党的全部理论和实践的主题，</a:t>
            </a:r>
            <a:r>
              <a:rPr lang="zh-CN" altLang="zh-CN" b="1" kern="100" dirty="0">
                <a:latin typeface="宋体"/>
                <a:cs typeface="宋体"/>
              </a:rPr>
              <a:t>①</a:t>
            </a:r>
            <a:r>
              <a:rPr lang="zh-CN" altLang="zh-CN" b="1" kern="100" dirty="0">
                <a:latin typeface="Times New Roman"/>
                <a:ea typeface="方正细黑一简体"/>
                <a:cs typeface="Times New Roman"/>
              </a:rPr>
              <a:t>说法错误。伟大梦想就是实现中华民族伟大复兴的中国梦，</a:t>
            </a:r>
            <a:r>
              <a:rPr lang="zh-CN" altLang="zh-CN" b="1" kern="100" dirty="0">
                <a:latin typeface="宋体"/>
                <a:cs typeface="宋体"/>
              </a:rPr>
              <a:t>②</a:t>
            </a:r>
            <a:r>
              <a:rPr lang="zh-CN" altLang="zh-CN" b="1" kern="100" dirty="0">
                <a:latin typeface="Times New Roman"/>
                <a:ea typeface="方正细黑一简体"/>
                <a:cs typeface="Times New Roman"/>
              </a:rPr>
              <a:t>表述不准确，不选。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703241"/>
            <a:ext cx="10975658" cy="5390056"/>
          </a:xfrm>
        </p:spPr>
        <p:txBody>
          <a:bodyPr>
            <a:normAutofit lnSpcReduction="10000"/>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P51</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习近平总书记指出，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鞋子合不合脚，自己穿了才知道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。一个国家的发展道路合不合适，只有这个国家的人民才最有发言权。这启示我们，实现中华民族伟大复兴的梦想，要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．推进中国特色社会主义事业，走中国特色社会主义道路</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．加强党的建设</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．必须进行伟大斗争，应对重大挑战、抵御重大风险</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．自觉投身改革创新时代潮流，破除一切顽瘴痼疾</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567337"/>
            <a:ext cx="10975658" cy="3661864"/>
          </a:xfrm>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实现中华民族伟大复兴的梦想，要推进中国特色社会主义事业，走中国特色社会主义道路，</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正确。材料没有体现加强党的建设、进行伟大斗争、投身改革创新，</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均不符合题意。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99185"/>
            <a:ext cx="10975658" cy="6398168"/>
          </a:xfrm>
        </p:spPr>
        <p:txBody>
          <a:bodyPr>
            <a:normAutofit/>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P52</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中国式现代化是中国共产党历经百年波澜壮阔探索出的具有中国特色的现代化道路，是在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世界历史</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中走出来的代表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中国历史</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独特性的现代化道路，打破了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现代化＝西方化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的迷思，展现了现代化的另一幅图景。由此可见，中国式现代化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是中国共产党领导的社会主义现代化　</a:t>
            </a:r>
            <a:endParaRPr lang="en-US" altLang="zh-CN" b="1" kern="100" dirty="0" smtClean="0">
              <a:latin typeface="Times New Roman"/>
              <a:ea typeface="方正细黑一简体"/>
              <a:cs typeface="Times New Roman"/>
            </a:endParaRPr>
          </a:p>
          <a:p>
            <a:pPr indent="713740" algn="just">
              <a:tabLst>
                <a:tab pos="5311140" algn="l"/>
              </a:tabLst>
            </a:pPr>
            <a:r>
              <a:rPr lang="zh-CN" altLang="zh-CN" b="1" kern="100" dirty="0" smtClean="0">
                <a:latin typeface="宋体"/>
                <a:cs typeface="宋体"/>
              </a:rPr>
              <a:t>②</a:t>
            </a:r>
            <a:r>
              <a:rPr lang="zh-CN" altLang="zh-CN" b="1" kern="100" dirty="0">
                <a:latin typeface="Times New Roman"/>
                <a:ea typeface="方正细黑一简体"/>
                <a:cs typeface="Times New Roman"/>
              </a:rPr>
              <a:t>与西方资本主义现代化完全不同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创造了人类文明新形态　</a:t>
            </a:r>
            <a:r>
              <a:rPr lang="zh-CN" altLang="zh-CN" b="1" kern="100" dirty="0">
                <a:latin typeface="宋体"/>
                <a:cs typeface="宋体"/>
              </a:rPr>
              <a:t>④</a:t>
            </a:r>
            <a:r>
              <a:rPr lang="zh-CN" altLang="zh-CN" b="1" kern="100" dirty="0">
                <a:latin typeface="Times New Roman"/>
                <a:ea typeface="方正细黑一简体"/>
                <a:cs typeface="Times New Roman"/>
              </a:rPr>
              <a:t>是决定当代中国命运的关键一招</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②④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1767" y="1279301"/>
            <a:ext cx="10816420" cy="4525963"/>
          </a:xfrm>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材料表明中国式现代化是中国共产党领导的社会主义现代化，</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创造了人类文明新形态，</a:t>
            </a:r>
            <a:r>
              <a:rPr lang="zh-CN" altLang="zh-CN" b="1" kern="100" dirty="0">
                <a:latin typeface="宋体"/>
                <a:cs typeface="宋体"/>
              </a:rPr>
              <a:t>①③</a:t>
            </a:r>
            <a:r>
              <a:rPr lang="zh-CN" altLang="zh-CN" b="1" kern="100" dirty="0">
                <a:latin typeface="Times New Roman"/>
                <a:ea typeface="方正细黑一简体"/>
                <a:cs typeface="Times New Roman"/>
              </a:rPr>
              <a:t>正确。中国式现代化具有各国现代化的共同特征，</a:t>
            </a:r>
            <a:r>
              <a:rPr lang="zh-CN" altLang="zh-CN" b="1" kern="100" dirty="0">
                <a:latin typeface="宋体"/>
                <a:cs typeface="宋体"/>
              </a:rPr>
              <a:t>②</a:t>
            </a:r>
            <a:r>
              <a:rPr lang="zh-CN" altLang="zh-CN" b="1" kern="100" dirty="0">
                <a:latin typeface="Times New Roman"/>
                <a:ea typeface="方正细黑一简体"/>
                <a:cs typeface="Times New Roman"/>
              </a:rPr>
              <a:t>错误。改革开放是决定当代中国命运的关键一招，</a:t>
            </a:r>
            <a:r>
              <a:rPr lang="zh-CN" altLang="zh-CN" b="1" kern="100" dirty="0">
                <a:latin typeface="宋体"/>
                <a:cs typeface="宋体"/>
              </a:rPr>
              <a:t>④</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526730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88640"/>
            <a:ext cx="10975658" cy="6408712"/>
          </a:xfrm>
        </p:spPr>
        <p:txBody>
          <a:bodyPr>
            <a:noAutofit/>
          </a:bodyPr>
          <a:lstStyle/>
          <a:p>
            <a:pPr indent="713740" algn="ctr">
              <a:lnSpc>
                <a:spcPct val="135000"/>
              </a:lnSpc>
              <a:tabLst>
                <a:tab pos="5311140" algn="l"/>
              </a:tabLst>
            </a:pPr>
            <a:r>
              <a:rPr lang="zh-CN" altLang="zh-CN" b="1" kern="100" dirty="0">
                <a:solidFill>
                  <a:schemeClr val="accent6">
                    <a:lumMod val="75000"/>
                  </a:schemeClr>
                </a:solidFill>
                <a:latin typeface="Times New Roman"/>
                <a:ea typeface="方正细黑一简体"/>
                <a:cs typeface="Times New Roman"/>
              </a:rPr>
              <a:t>目题逐解</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三</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分两步走建成社会主义现代化强国</a:t>
            </a:r>
            <a:endParaRPr lang="zh-CN" altLang="zh-CN" kern="100" dirty="0">
              <a:solidFill>
                <a:schemeClr val="accent6">
                  <a:lumMod val="75000"/>
                </a:schemeClr>
              </a:solidFill>
              <a:latin typeface="宋体"/>
              <a:cs typeface="Courier New"/>
            </a:endParaRPr>
          </a:p>
          <a:p>
            <a:pPr indent="713740" algn="just">
              <a:lnSpc>
                <a:spcPct val="135000"/>
              </a:lnSpc>
              <a:tabLst>
                <a:tab pos="5311140" algn="l"/>
              </a:tabLst>
            </a:pPr>
            <a:r>
              <a:rPr lang="zh-CN" altLang="zh-CN" b="1" kern="100" dirty="0">
                <a:solidFill>
                  <a:srgbClr val="0000FF"/>
                </a:solidFill>
                <a:latin typeface="Times New Roman"/>
                <a:ea typeface="方正细黑一简体"/>
                <a:cs typeface="Times New Roman"/>
              </a:rPr>
              <a:t>主干知识的理解、识记</a:t>
            </a:r>
            <a:endParaRPr lang="zh-CN" altLang="zh-CN" kern="100" dirty="0">
              <a:latin typeface="宋体"/>
              <a:cs typeface="Courier New"/>
            </a:endParaRPr>
          </a:p>
          <a:p>
            <a:pPr indent="713740" algn="just">
              <a:lnSpc>
                <a:spcPct val="135000"/>
              </a:lnSpc>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全面建成社会主义现代化强国总的战略安排</a:t>
            </a:r>
            <a:endParaRPr lang="zh-CN" altLang="zh-CN" kern="100" dirty="0">
              <a:latin typeface="宋体"/>
              <a:cs typeface="Courier New"/>
            </a:endParaRPr>
          </a:p>
          <a:p>
            <a:pPr indent="713740" algn="just">
              <a:lnSpc>
                <a:spcPct val="135000"/>
              </a:lnSpc>
              <a:tabLst>
                <a:tab pos="5311140" algn="l"/>
              </a:tabLst>
            </a:pPr>
            <a:r>
              <a:rPr lang="zh-CN" altLang="zh-CN" b="1" kern="100" dirty="0" smtClean="0">
                <a:latin typeface="Times New Roman"/>
                <a:ea typeface="方正细黑一简体"/>
                <a:cs typeface="Times New Roman"/>
              </a:rPr>
              <a:t>分两</a:t>
            </a:r>
            <a:r>
              <a:rPr lang="zh-CN" altLang="zh-CN" b="1" kern="100" dirty="0">
                <a:latin typeface="Times New Roman"/>
                <a:ea typeface="方正细黑一简体"/>
                <a:cs typeface="Times New Roman"/>
              </a:rPr>
              <a:t>步走：从二</a:t>
            </a:r>
            <a:r>
              <a:rPr lang="zh-CN" altLang="zh-CN" b="1" kern="100" dirty="0">
                <a:latin typeface="宋体"/>
                <a:cs typeface="宋体"/>
              </a:rPr>
              <a:t>〇</a:t>
            </a:r>
            <a:r>
              <a:rPr lang="zh-CN" altLang="zh-CN" b="1" kern="100" dirty="0">
                <a:latin typeface="Times New Roman"/>
                <a:ea typeface="方正细黑一简体"/>
                <a:cs typeface="Times New Roman"/>
              </a:rPr>
              <a:t>二</a:t>
            </a:r>
            <a:r>
              <a:rPr lang="zh-CN" altLang="zh-CN" b="1" kern="100" dirty="0">
                <a:latin typeface="宋体"/>
                <a:cs typeface="宋体"/>
              </a:rPr>
              <a:t>〇</a:t>
            </a:r>
            <a:r>
              <a:rPr lang="zh-CN" altLang="zh-CN" b="1" kern="100" dirty="0">
                <a:latin typeface="宋体"/>
                <a:ea typeface="方正细黑一简体"/>
                <a:cs typeface="方正细黑一简体"/>
              </a:rPr>
              <a:t>年到二</a:t>
            </a:r>
            <a:r>
              <a:rPr lang="zh-CN" altLang="zh-CN" b="1" kern="100" dirty="0">
                <a:latin typeface="宋体"/>
                <a:cs typeface="宋体"/>
              </a:rPr>
              <a:t>〇</a:t>
            </a:r>
            <a:r>
              <a:rPr lang="zh-CN" altLang="zh-CN" b="1" kern="100" dirty="0">
                <a:latin typeface="宋体"/>
                <a:ea typeface="方正细黑一简体"/>
                <a:cs typeface="方正细黑一简体"/>
              </a:rPr>
              <a:t>三五年基本实</a:t>
            </a:r>
            <a:r>
              <a:rPr lang="zh-CN" altLang="zh-CN" b="1" kern="100" dirty="0" smtClean="0">
                <a:latin typeface="宋体"/>
                <a:ea typeface="方正细黑一简体"/>
                <a:cs typeface="方正细黑一简体"/>
              </a:rPr>
              <a:t>现</a:t>
            </a:r>
            <a:r>
              <a:rPr lang="en-US" altLang="zh-CN" b="1" u="sng" kern="100" dirty="0" smtClean="0">
                <a:latin typeface="宋体"/>
                <a:ea typeface="方正细黑一简体"/>
                <a:cs typeface="方正细黑一简体"/>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从二</a:t>
            </a:r>
            <a:r>
              <a:rPr lang="zh-CN" altLang="zh-CN" b="1" kern="100" dirty="0">
                <a:latin typeface="宋体"/>
                <a:cs typeface="宋体"/>
              </a:rPr>
              <a:t>〇</a:t>
            </a:r>
            <a:r>
              <a:rPr lang="zh-CN" altLang="zh-CN" b="1" kern="100" dirty="0">
                <a:latin typeface="宋体"/>
                <a:ea typeface="方正细黑一简体"/>
                <a:cs typeface="方正细黑一简体"/>
              </a:rPr>
              <a:t>三五年到本世纪中叶把我国建</a:t>
            </a:r>
            <a:r>
              <a:rPr lang="zh-CN" altLang="zh-CN" b="1" kern="100" dirty="0" smtClean="0">
                <a:latin typeface="宋体"/>
                <a:ea typeface="方正细黑一简体"/>
                <a:cs typeface="方正细黑一简体"/>
              </a:rPr>
              <a:t>成</a:t>
            </a:r>
            <a:r>
              <a:rPr lang="en-US" altLang="zh-CN" b="1" u="sng" kern="100" dirty="0" smtClean="0">
                <a:latin typeface="宋体"/>
                <a:ea typeface="方正细黑一简体"/>
                <a:cs typeface="方正细黑一简体"/>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社会主义现代化强国。</a:t>
            </a:r>
            <a:endParaRPr lang="zh-CN" altLang="zh-CN" kern="100" dirty="0">
              <a:latin typeface="宋体"/>
              <a:cs typeface="Courier New"/>
            </a:endParaRPr>
          </a:p>
          <a:p>
            <a:pPr indent="713740" algn="just">
              <a:lnSpc>
                <a:spcPct val="135000"/>
              </a:lnSpc>
              <a:tabLst>
                <a:tab pos="5311140" algn="l"/>
              </a:tabLst>
            </a:pPr>
            <a:r>
              <a:rPr lang="zh-CN" altLang="zh-CN" b="1" kern="100" dirty="0" smtClean="0">
                <a:solidFill>
                  <a:srgbClr val="7030A0"/>
                </a:solidFill>
                <a:latin typeface="Times New Roman"/>
                <a:ea typeface="方正细黑一简体"/>
                <a:cs typeface="Times New Roman"/>
              </a:rPr>
              <a:t>微</a:t>
            </a:r>
            <a:r>
              <a:rPr lang="zh-CN" altLang="zh-CN" b="1" kern="100" dirty="0">
                <a:solidFill>
                  <a:srgbClr val="7030A0"/>
                </a:solidFill>
                <a:latin typeface="Times New Roman"/>
                <a:ea typeface="方正细黑一简体"/>
                <a:cs typeface="Times New Roman"/>
              </a:rPr>
              <a:t>点拨</a:t>
            </a:r>
            <a:endParaRPr lang="zh-CN" altLang="zh-CN" kern="100" dirty="0">
              <a:latin typeface="宋体"/>
              <a:cs typeface="Courier New"/>
            </a:endParaRPr>
          </a:p>
          <a:p>
            <a:pPr indent="713740" algn="just">
              <a:lnSpc>
                <a:spcPct val="135000"/>
              </a:lnSpc>
              <a:tabLst>
                <a:tab pos="5311140" algn="l"/>
              </a:tabLst>
            </a:pPr>
            <a:r>
              <a:rPr lang="zh-CN" altLang="zh-CN" b="1" kern="100" dirty="0">
                <a:latin typeface="Times New Roman"/>
                <a:ea typeface="方正细黑一简体"/>
                <a:cs typeface="Times New Roman"/>
              </a:rPr>
              <a:t>全面建成社会主义现代化强国的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两步走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战略，完整勾画了我国社会主义现代化建设的时间表、路线图，确立了党和国家事业长远发展的宏伟目标</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
        <p:nvSpPr>
          <p:cNvPr id="4" name="矩形 3"/>
          <p:cNvSpPr/>
          <p:nvPr/>
        </p:nvSpPr>
        <p:spPr>
          <a:xfrm>
            <a:off x="8860786" y="2258654"/>
            <a:ext cx="2709396"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社会主义现代化</a:t>
            </a:r>
            <a:endParaRPr lang="zh-CN" altLang="en-US" dirty="0"/>
          </a:p>
        </p:txBody>
      </p:sp>
      <p:sp>
        <p:nvSpPr>
          <p:cNvPr id="5" name="矩形 4"/>
          <p:cNvSpPr/>
          <p:nvPr/>
        </p:nvSpPr>
        <p:spPr>
          <a:xfrm>
            <a:off x="6914676" y="2833772"/>
            <a:ext cx="379142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富强民主文明和谐美丽</a:t>
            </a:r>
            <a:endParaRPr lang="zh-CN" altLang="en-US" dirty="0"/>
          </a:p>
        </p:txBody>
      </p:sp>
    </p:spTree>
    <p:extLst>
      <p:ext uri="{BB962C8B-B14F-4D97-AF65-F5344CB8AC3E}">
        <p14:creationId xmlns:p14="http://schemas.microsoft.com/office/powerpoint/2010/main" val="4135903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08720"/>
            <a:ext cx="10975658" cy="4813992"/>
          </a:xfrm>
        </p:spPr>
        <p:txBody>
          <a:bodyPr>
            <a:normAutofit/>
          </a:bodyPr>
          <a:lstStyle/>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全面建成社会主义现代化强国总的战略安排的要求</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全面建设社会主义现代化国家是一项伟大而艰巨的事业，前途光明，任重道远。前进道路上，我们必须牢牢把握坚持和加强党的全面领导、坚持中国特色社会主义道路、坚持</a:t>
            </a:r>
            <a:r>
              <a:rPr lang="zh-CN" altLang="zh-CN" b="1" kern="100" dirty="0" smtClean="0">
                <a:latin typeface="Times New Roman"/>
                <a:ea typeface="方正细黑一简体"/>
                <a:cs typeface="Times New Roman"/>
              </a:rPr>
              <a:t>以</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为</a:t>
            </a:r>
            <a:r>
              <a:rPr lang="zh-CN" altLang="zh-CN" b="1" kern="100" dirty="0">
                <a:latin typeface="Times New Roman"/>
                <a:ea typeface="方正细黑一简体"/>
                <a:cs typeface="Times New Roman"/>
              </a:rPr>
              <a:t>中心的发展思想、坚持深化改革开放、坚持发</a:t>
            </a:r>
            <a:r>
              <a:rPr lang="zh-CN" altLang="zh-CN" b="1" kern="100" dirty="0" smtClean="0">
                <a:latin typeface="Times New Roman"/>
                <a:ea typeface="方正细黑一简体"/>
                <a:cs typeface="Times New Roman"/>
              </a:rPr>
              <a:t>扬</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等</a:t>
            </a:r>
            <a:r>
              <a:rPr lang="zh-CN" altLang="zh-CN" b="1" kern="100" dirty="0">
                <a:latin typeface="Times New Roman"/>
                <a:ea typeface="方正细黑一简体"/>
                <a:cs typeface="Times New Roman"/>
              </a:rPr>
              <a:t>重大原则，增强忧患意识，坚持底线思维，做到居安思危、未雨绸缪，准备经受风高浪急甚至惊涛骇浪的重大考验。</a:t>
            </a:r>
            <a:endParaRPr lang="zh-CN" altLang="zh-CN" sz="1050" kern="100" dirty="0">
              <a:latin typeface="宋体"/>
              <a:cs typeface="Courier New"/>
            </a:endParaRPr>
          </a:p>
          <a:p>
            <a:endParaRPr lang="zh-CN" altLang="en-US" dirty="0"/>
          </a:p>
        </p:txBody>
      </p:sp>
      <p:sp>
        <p:nvSpPr>
          <p:cNvPr id="4" name="矩形 3"/>
          <p:cNvSpPr/>
          <p:nvPr/>
        </p:nvSpPr>
        <p:spPr>
          <a:xfrm>
            <a:off x="7753771" y="3058415"/>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人民</a:t>
            </a:r>
            <a:endParaRPr lang="zh-CN" altLang="en-US" dirty="0"/>
          </a:p>
        </p:txBody>
      </p:sp>
      <p:sp>
        <p:nvSpPr>
          <p:cNvPr id="5" name="矩形 4"/>
          <p:cNvSpPr/>
          <p:nvPr/>
        </p:nvSpPr>
        <p:spPr>
          <a:xfrm>
            <a:off x="5278604" y="369752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斗争精神</a:t>
            </a:r>
            <a:endParaRPr lang="zh-CN" altLang="en-US" dirty="0"/>
          </a:p>
        </p:txBody>
      </p:sp>
    </p:spTree>
    <p:extLst>
      <p:ext uri="{BB962C8B-B14F-4D97-AF65-F5344CB8AC3E}">
        <p14:creationId xmlns:p14="http://schemas.microsoft.com/office/powerpoint/2010/main" val="3689953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43201"/>
            <a:ext cx="10975658" cy="6110136"/>
          </a:xfrm>
        </p:spPr>
        <p:txBody>
          <a:bodyPr>
            <a:normAutofit/>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要抓住大有可为的历史机遇。只有紧紧抓住这个大有可为的历史机遇，锐</a:t>
            </a:r>
            <a:r>
              <a:rPr lang="zh-CN" altLang="zh-CN" b="1" kern="100" dirty="0" smtClean="0">
                <a:latin typeface="Times New Roman"/>
                <a:ea typeface="方正细黑一简体"/>
                <a:cs typeface="Times New Roman"/>
              </a:rPr>
              <a:t>意</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埋头苦干、善</a:t>
            </a:r>
            <a:r>
              <a:rPr lang="zh-CN" altLang="zh-CN" b="1" kern="100" dirty="0" smtClean="0">
                <a:latin typeface="Times New Roman"/>
                <a:ea typeface="方正细黑一简体"/>
                <a:cs typeface="Times New Roman"/>
              </a:rPr>
              <a:t>于</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永不懈怠，才能不</a:t>
            </a:r>
            <a:r>
              <a:rPr lang="zh-CN" altLang="zh-CN" b="1" kern="100" dirty="0" smtClean="0">
                <a:latin typeface="Times New Roman"/>
                <a:ea typeface="方正细黑一简体"/>
                <a:cs typeface="Times New Roman"/>
              </a:rPr>
              <a:t>负</a:t>
            </a:r>
            <a:endParaRPr lang="en-US" altLang="zh-CN" b="1" kern="100" dirty="0" smtClean="0">
              <a:latin typeface="Times New Roman"/>
              <a:ea typeface="方正细黑一简体"/>
              <a:cs typeface="Times New Roman"/>
            </a:endParaRPr>
          </a:p>
          <a:p>
            <a:pPr indent="0" algn="just">
              <a:tabLst>
                <a:tab pos="5311140" algn="l"/>
              </a:tabLst>
            </a:pP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要求、历史的期待。</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青年兴则国家兴，青年强则国家强。青年一</a:t>
            </a:r>
            <a:r>
              <a:rPr lang="zh-CN" altLang="zh-CN" b="1" kern="100" dirty="0" smtClean="0">
                <a:latin typeface="Times New Roman"/>
                <a:ea typeface="方正细黑一简体"/>
                <a:cs typeface="Times New Roman"/>
              </a:rPr>
              <a:t>代</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有本领、有担当，国家就有前途，民族就有希望。中国梦是历史的、现实的，也是未来的。中华民族伟大复兴的中国梦终将在一代代青年的接力奋斗中变为现实。广大青年要坚</a:t>
            </a:r>
            <a:r>
              <a:rPr lang="zh-CN" altLang="zh-CN" b="1" kern="100" dirty="0" smtClean="0">
                <a:latin typeface="Times New Roman"/>
                <a:ea typeface="方正细黑一简体"/>
                <a:cs typeface="Times New Roman"/>
              </a:rPr>
              <a:t>定</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志存高远，脚踏实地，勇做时代的弄潮儿，在实现中国梦的生动实践中放飞青春梦想，在</a:t>
            </a:r>
            <a:r>
              <a:rPr lang="zh-CN" altLang="zh-CN" b="1" kern="100" dirty="0" smtClean="0">
                <a:latin typeface="Times New Roman"/>
                <a:ea typeface="方正细黑一简体"/>
                <a:cs typeface="Times New Roman"/>
              </a:rPr>
              <a:t>为</a:t>
            </a:r>
            <a:r>
              <a:rPr lang="en-US" altLang="zh-CN" b="1" kern="100" dirty="0" smtClean="0">
                <a:latin typeface="Times New Roman"/>
                <a:ea typeface="方正细黑一简体"/>
                <a:cs typeface="Times New Roman"/>
              </a:rPr>
              <a:t>_________</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不懈奋斗中书写人生华章</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
        <p:nvSpPr>
          <p:cNvPr id="4" name="矩形 3"/>
          <p:cNvSpPr/>
          <p:nvPr/>
        </p:nvSpPr>
        <p:spPr>
          <a:xfrm>
            <a:off x="2959322" y="112474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进取</a:t>
            </a:r>
            <a:endParaRPr lang="zh-CN" altLang="en-US" dirty="0"/>
          </a:p>
        </p:txBody>
      </p:sp>
      <p:sp>
        <p:nvSpPr>
          <p:cNvPr id="5" name="矩形 4"/>
          <p:cNvSpPr/>
          <p:nvPr/>
        </p:nvSpPr>
        <p:spPr>
          <a:xfrm>
            <a:off x="6847754" y="112474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创新</a:t>
            </a:r>
            <a:endParaRPr lang="zh-CN" altLang="en-US" dirty="0"/>
          </a:p>
        </p:txBody>
      </p:sp>
      <p:sp>
        <p:nvSpPr>
          <p:cNvPr id="6" name="矩形 5"/>
          <p:cNvSpPr/>
          <p:nvPr/>
        </p:nvSpPr>
        <p:spPr>
          <a:xfrm>
            <a:off x="624979" y="1842919"/>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时代</a:t>
            </a:r>
            <a:endParaRPr lang="zh-CN" altLang="en-US" dirty="0"/>
          </a:p>
        </p:txBody>
      </p:sp>
      <p:sp>
        <p:nvSpPr>
          <p:cNvPr id="7" name="矩形 6"/>
          <p:cNvSpPr/>
          <p:nvPr/>
        </p:nvSpPr>
        <p:spPr>
          <a:xfrm>
            <a:off x="8878716" y="2573869"/>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有理想</a:t>
            </a:r>
            <a:endParaRPr lang="zh-CN" altLang="en-US" dirty="0"/>
          </a:p>
        </p:txBody>
      </p:sp>
      <p:sp>
        <p:nvSpPr>
          <p:cNvPr id="8" name="矩形 7"/>
          <p:cNvSpPr/>
          <p:nvPr/>
        </p:nvSpPr>
        <p:spPr>
          <a:xfrm>
            <a:off x="5737547" y="450912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理想信念</a:t>
            </a:r>
            <a:endParaRPr lang="zh-CN" altLang="en-US" dirty="0"/>
          </a:p>
        </p:txBody>
      </p:sp>
      <p:sp>
        <p:nvSpPr>
          <p:cNvPr id="9" name="矩形 8"/>
          <p:cNvSpPr/>
          <p:nvPr/>
        </p:nvSpPr>
        <p:spPr>
          <a:xfrm>
            <a:off x="653794" y="5759205"/>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人民利益</a:t>
            </a:r>
            <a:endParaRPr lang="zh-CN" altLang="en-US" dirty="0"/>
          </a:p>
        </p:txBody>
      </p:sp>
    </p:spTree>
    <p:extLst>
      <p:ext uri="{BB962C8B-B14F-4D97-AF65-F5344CB8AC3E}">
        <p14:creationId xmlns:p14="http://schemas.microsoft.com/office/powerpoint/2010/main" val="1265932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47257"/>
            <a:ext cx="10975658" cy="5102024"/>
          </a:xfrm>
        </p:spPr>
        <p:txBody>
          <a:bodyPr>
            <a:norm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重难问题的探究、释解</a:t>
            </a:r>
            <a:endParaRPr lang="zh-CN" altLang="zh-CN" sz="1050" kern="100" dirty="0">
              <a:latin typeface="宋体"/>
              <a:cs typeface="Courier New"/>
            </a:endParaRPr>
          </a:p>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议题材料</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经过全党全国各族人民持续奋斗，我们实现了第一个百年奋斗目标，正在意气风发向着第二个百年奋斗目标迈进。在党的二十大上，习近平总书记指出，从现在起，中国共产党的中心任务就是团结带领全国各族人民全面建成社会主义现代化强国、实现第二个百年奋斗目标，以中国式现代化全面推进中华民族伟大复兴。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66147777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80963" y="1135287"/>
            <a:ext cx="11305256" cy="4525963"/>
          </a:xfrm>
        </p:spPr>
        <p:txBody>
          <a:bodyPr/>
          <a:lstStyle/>
          <a:p>
            <a:pPr indent="713740" algn="just">
              <a:lnSpc>
                <a:spcPct val="200000"/>
              </a:lnSpc>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问题探究</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　全面建成社会主义现代化强国有怎样的战略安排？</a:t>
            </a:r>
            <a:endParaRPr lang="zh-CN" altLang="zh-CN" sz="1050" kern="100" dirty="0">
              <a:latin typeface="宋体"/>
              <a:cs typeface="Courier New"/>
            </a:endParaRPr>
          </a:p>
          <a:p>
            <a:pPr indent="713740" algn="just">
              <a:lnSpc>
                <a:spcPct val="200000"/>
              </a:lnSpc>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全面建成社会主义现代化强国，总的战略安排是分两步走：从二</a:t>
            </a:r>
            <a:r>
              <a:rPr lang="zh-CN" altLang="zh-CN" b="1" kern="100" dirty="0">
                <a:latin typeface="宋体"/>
                <a:cs typeface="宋体"/>
              </a:rPr>
              <a:t>〇</a:t>
            </a:r>
            <a:r>
              <a:rPr lang="zh-CN" altLang="zh-CN" b="1" kern="100" dirty="0">
                <a:latin typeface="Times New Roman"/>
                <a:ea typeface="方正细黑一简体"/>
                <a:cs typeface="Times New Roman"/>
              </a:rPr>
              <a:t>二</a:t>
            </a:r>
            <a:r>
              <a:rPr lang="zh-CN" altLang="zh-CN" b="1" kern="100" dirty="0">
                <a:latin typeface="宋体"/>
                <a:cs typeface="宋体"/>
              </a:rPr>
              <a:t>〇</a:t>
            </a:r>
            <a:r>
              <a:rPr lang="zh-CN" altLang="zh-CN" b="1" kern="100" dirty="0">
                <a:latin typeface="Times New Roman"/>
                <a:ea typeface="方正细黑一简体"/>
                <a:cs typeface="Times New Roman"/>
              </a:rPr>
              <a:t>年到二</a:t>
            </a:r>
            <a:r>
              <a:rPr lang="zh-CN" altLang="zh-CN" b="1" kern="100" dirty="0">
                <a:latin typeface="宋体"/>
                <a:cs typeface="宋体"/>
              </a:rPr>
              <a:t>〇</a:t>
            </a:r>
            <a:r>
              <a:rPr lang="zh-CN" altLang="zh-CN" b="1" kern="100" dirty="0">
                <a:latin typeface="Times New Roman"/>
                <a:ea typeface="方正细黑一简体"/>
                <a:cs typeface="Times New Roman"/>
              </a:rPr>
              <a:t>三五年基本实现社会主义现代化；从二</a:t>
            </a:r>
            <a:r>
              <a:rPr lang="zh-CN" altLang="zh-CN" b="1" kern="100" dirty="0">
                <a:latin typeface="宋体"/>
                <a:cs typeface="宋体"/>
              </a:rPr>
              <a:t>〇</a:t>
            </a:r>
            <a:r>
              <a:rPr lang="zh-CN" altLang="zh-CN" b="1" kern="100" dirty="0">
                <a:latin typeface="Times New Roman"/>
                <a:ea typeface="方正细黑一简体"/>
                <a:cs typeface="Times New Roman"/>
              </a:rPr>
              <a:t>三五年到本世纪中叶把我国建成富强民主文明和谐美丽的社会主义现代化强国。</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3689953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24979" y="620688"/>
            <a:ext cx="10975658" cy="4525963"/>
          </a:xfrm>
        </p:spPr>
        <p:txBody>
          <a:bodyPr/>
          <a:lstStyle/>
          <a:p>
            <a:pPr indent="713740" algn="ctr">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升维理性认识</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区分</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两个阶段</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战略安排</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374284056"/>
              </p:ext>
            </p:extLst>
          </p:nvPr>
        </p:nvGraphicFramePr>
        <p:xfrm>
          <a:off x="1129035" y="2258398"/>
          <a:ext cx="10081120" cy="3402850"/>
        </p:xfrm>
        <a:graphic>
          <a:graphicData uri="http://schemas.openxmlformats.org/drawingml/2006/table">
            <a:tbl>
              <a:tblPr/>
              <a:tblGrid>
                <a:gridCol w="750540"/>
                <a:gridCol w="1049659"/>
                <a:gridCol w="3528392"/>
                <a:gridCol w="4752529"/>
              </a:tblGrid>
              <a:tr h="680570">
                <a:tc gridSpan="2">
                  <a:txBody>
                    <a:bodyPr/>
                    <a:lstStyle/>
                    <a:p>
                      <a:pPr algn="ctr">
                        <a:lnSpc>
                          <a:spcPct val="150000"/>
                        </a:lnSpc>
                        <a:spcAft>
                          <a:spcPts val="0"/>
                        </a:spcAft>
                        <a:tabLst>
                          <a:tab pos="5311140" algn="l"/>
                        </a:tabLst>
                      </a:pPr>
                      <a:r>
                        <a:rPr lang="en-US" sz="2800" b="1" kern="100">
                          <a:effectLst/>
                          <a:latin typeface="Times New Roman"/>
                          <a:ea typeface="方正细黑一简体"/>
                          <a:cs typeface="Courier New"/>
                        </a:rPr>
                        <a:t> </a:t>
                      </a:r>
                      <a:endParaRPr lang="zh-CN" sz="2800" kern="10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第一个阶段</a:t>
                      </a:r>
                      <a:endParaRPr lang="zh-CN" sz="2800" kern="10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第二个阶段</a:t>
                      </a:r>
                      <a:endParaRPr lang="zh-CN" sz="2800" kern="10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0570">
                <a:tc rowSpan="2">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区别</a:t>
                      </a:r>
                      <a:endParaRPr lang="zh-CN" sz="2800" kern="10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时间</a:t>
                      </a:r>
                      <a:endParaRPr lang="zh-CN" sz="2800" kern="10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从</a:t>
                      </a:r>
                      <a:r>
                        <a:rPr lang="en-US" sz="2800" b="1" kern="100">
                          <a:effectLst/>
                          <a:latin typeface="Times New Roman"/>
                          <a:ea typeface="方正细黑一简体"/>
                          <a:cs typeface="Courier New"/>
                        </a:rPr>
                        <a:t>2020</a:t>
                      </a:r>
                      <a:r>
                        <a:rPr lang="zh-CN" sz="2800" b="1" kern="100">
                          <a:effectLst/>
                          <a:latin typeface="Times New Roman"/>
                          <a:ea typeface="方正细黑一简体"/>
                          <a:cs typeface="Times New Roman"/>
                        </a:rPr>
                        <a:t>年到</a:t>
                      </a:r>
                      <a:r>
                        <a:rPr lang="en-US" sz="2800" b="1" kern="100">
                          <a:effectLst/>
                          <a:latin typeface="Times New Roman"/>
                          <a:ea typeface="方正细黑一简体"/>
                          <a:cs typeface="Courier New"/>
                        </a:rPr>
                        <a:t>2035</a:t>
                      </a:r>
                      <a:r>
                        <a:rPr lang="zh-CN" sz="2800" b="1" kern="100">
                          <a:effectLst/>
                          <a:latin typeface="Times New Roman"/>
                          <a:ea typeface="方正细黑一简体"/>
                          <a:cs typeface="Times New Roman"/>
                        </a:rPr>
                        <a:t>年</a:t>
                      </a:r>
                      <a:endParaRPr lang="zh-CN" sz="2800" kern="10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从</a:t>
                      </a:r>
                      <a:r>
                        <a:rPr lang="en-US" sz="2800" b="1" kern="100">
                          <a:effectLst/>
                          <a:latin typeface="Times New Roman"/>
                          <a:ea typeface="方正细黑一简体"/>
                          <a:cs typeface="Courier New"/>
                        </a:rPr>
                        <a:t>2035</a:t>
                      </a:r>
                      <a:r>
                        <a:rPr lang="zh-CN" sz="2800" b="1" kern="100">
                          <a:effectLst/>
                          <a:latin typeface="Times New Roman"/>
                          <a:ea typeface="方正细黑一简体"/>
                          <a:cs typeface="Times New Roman"/>
                        </a:rPr>
                        <a:t>年到本世纪中叶</a:t>
                      </a:r>
                      <a:endParaRPr lang="zh-CN" sz="2800" kern="10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1710">
                <a:tc vMerge="1">
                  <a:txBody>
                    <a:bodyPr/>
                    <a:lstStyle/>
                    <a:p>
                      <a:endParaRPr lang="zh-CN" altLang="en-US"/>
                    </a:p>
                  </a:txBody>
                  <a:tcPr/>
                </a:tc>
                <a:tc>
                  <a:txBody>
                    <a:bodyPr/>
                    <a:lstStyle/>
                    <a:p>
                      <a:pPr algn="ctr">
                        <a:lnSpc>
                          <a:spcPct val="150000"/>
                        </a:lnSpc>
                        <a:spcAft>
                          <a:spcPts val="0"/>
                        </a:spcAft>
                        <a:tabLst>
                          <a:tab pos="5311140" algn="l"/>
                        </a:tabLst>
                      </a:pPr>
                      <a:r>
                        <a:rPr lang="zh-CN" sz="2800" b="1" kern="100" dirty="0" smtClean="0">
                          <a:effectLst/>
                          <a:latin typeface="Times New Roman"/>
                          <a:ea typeface="方正细黑一简体"/>
                          <a:cs typeface="Times New Roman"/>
                        </a:rPr>
                        <a:t>总</a:t>
                      </a:r>
                      <a:endParaRPr lang="en-US" altLang="zh-CN" sz="2800" b="1" kern="100" dirty="0" smtClean="0">
                        <a:effectLst/>
                        <a:latin typeface="Times New Roman"/>
                        <a:ea typeface="方正细黑一简体"/>
                        <a:cs typeface="Times New Roman"/>
                      </a:endParaRPr>
                    </a:p>
                    <a:p>
                      <a:pPr algn="ctr">
                        <a:lnSpc>
                          <a:spcPct val="150000"/>
                        </a:lnSpc>
                        <a:spcAft>
                          <a:spcPts val="0"/>
                        </a:spcAft>
                        <a:tabLst>
                          <a:tab pos="5311140" algn="l"/>
                        </a:tabLst>
                      </a:pPr>
                      <a:r>
                        <a:rPr lang="zh-CN" sz="2800" b="1" kern="100" dirty="0" smtClean="0">
                          <a:effectLst/>
                          <a:latin typeface="Times New Roman"/>
                          <a:ea typeface="方正细黑一简体"/>
                          <a:cs typeface="Times New Roman"/>
                        </a:rPr>
                        <a:t>目</a:t>
                      </a:r>
                      <a:endParaRPr lang="en-US" altLang="zh-CN" sz="2800" b="1" kern="100" dirty="0" smtClean="0">
                        <a:effectLst/>
                        <a:latin typeface="Times New Roman"/>
                        <a:ea typeface="方正细黑一简体"/>
                        <a:cs typeface="Times New Roman"/>
                      </a:endParaRPr>
                    </a:p>
                    <a:p>
                      <a:pPr algn="ctr">
                        <a:lnSpc>
                          <a:spcPct val="150000"/>
                        </a:lnSpc>
                        <a:spcAft>
                          <a:spcPts val="0"/>
                        </a:spcAft>
                        <a:tabLst>
                          <a:tab pos="5311140" algn="l"/>
                        </a:tabLst>
                      </a:pPr>
                      <a:r>
                        <a:rPr lang="zh-CN" sz="2800" b="1" kern="100" dirty="0" smtClean="0">
                          <a:effectLst/>
                          <a:latin typeface="Times New Roman"/>
                          <a:ea typeface="方正细黑一简体"/>
                          <a:cs typeface="Times New Roman"/>
                        </a:rPr>
                        <a:t>标</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在全面建成小康社会的基础上，基本实现社会主义现代化</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在基本实现现代化的基础上，把我国建成富强民主文明和谐美丽的社会主义现代化强国</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6593227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1822501123"/>
              </p:ext>
            </p:extLst>
          </p:nvPr>
        </p:nvGraphicFramePr>
        <p:xfrm>
          <a:off x="985019" y="1423094"/>
          <a:ext cx="10081120" cy="3806106"/>
        </p:xfrm>
        <a:graphic>
          <a:graphicData uri="http://schemas.openxmlformats.org/drawingml/2006/table">
            <a:tbl>
              <a:tblPr/>
              <a:tblGrid>
                <a:gridCol w="750540"/>
                <a:gridCol w="56927"/>
                <a:gridCol w="4521124"/>
                <a:gridCol w="4752529"/>
              </a:tblGrid>
              <a:tr h="3806106">
                <a:tc gridSpan="2">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联系</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gridSpan="2">
                  <a:txBody>
                    <a:bodyPr/>
                    <a:lstStyle/>
                    <a:p>
                      <a:pPr algn="l">
                        <a:lnSpc>
                          <a:spcPct val="150000"/>
                        </a:lnSpc>
                        <a:spcAft>
                          <a:spcPts val="0"/>
                        </a:spcAft>
                        <a:tabLst>
                          <a:tab pos="5311140" algn="l"/>
                        </a:tabLst>
                      </a:pP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两个阶段</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同属于新时代中国特色社会主义发展的战略安排，</a:t>
                      </a:r>
                      <a:r>
                        <a:rPr lang="zh-CN" sz="2800" b="1" kern="100" dirty="0">
                          <a:effectLst/>
                          <a:latin typeface="宋体"/>
                          <a:ea typeface="Times New Roman"/>
                          <a:cs typeface="Courier New"/>
                        </a:rPr>
                        <a:t> </a:t>
                      </a:r>
                      <a:r>
                        <a:rPr lang="zh-CN" sz="2800" b="1" kern="100" dirty="0">
                          <a:effectLst/>
                          <a:latin typeface="Times New Roman"/>
                          <a:ea typeface="方正细黑一简体"/>
                          <a:cs typeface="Times New Roman"/>
                        </a:rPr>
                        <a:t>前一阶段是后一阶段的基础，后一阶段是前一阶段的跃升，两者既紧密衔接又环环相扣，既明确任务又指明路径，体现了科学缜密的战略谋划，</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两个阶段</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与</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两个一百年</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奋斗目标一脉相</a:t>
                      </a:r>
                      <a:r>
                        <a:rPr lang="zh-CN" sz="2800" b="1" kern="100" dirty="0" smtClean="0">
                          <a:effectLst/>
                          <a:latin typeface="Times New Roman"/>
                          <a:ea typeface="方正细黑一简体"/>
                          <a:cs typeface="Times New Roman"/>
                        </a:rPr>
                        <a:t>承</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bl>
          </a:graphicData>
        </a:graphic>
      </p:graphicFrame>
      <p:sp>
        <p:nvSpPr>
          <p:cNvPr id="5" name="矩形 4"/>
          <p:cNvSpPr/>
          <p:nvPr/>
        </p:nvSpPr>
        <p:spPr>
          <a:xfrm>
            <a:off x="1489075" y="764704"/>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66147777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15209"/>
            <a:ext cx="10975658" cy="5966120"/>
          </a:xfrm>
        </p:spPr>
        <p:txBody>
          <a:bodyPr>
            <a:normAutofit lnSpcReduction="10000"/>
          </a:bodyPr>
          <a:lstStyle/>
          <a:p>
            <a:pPr indent="0" algn="just">
              <a:tabLst>
                <a:tab pos="5311140" algn="l"/>
              </a:tabLst>
            </a:pPr>
            <a:r>
              <a:rPr lang="zh-CN" altLang="zh-CN" b="1" kern="100" dirty="0">
                <a:solidFill>
                  <a:srgbClr val="0000FF"/>
                </a:solidFill>
                <a:latin typeface="Times New Roman"/>
                <a:ea typeface="方正细黑一简体"/>
                <a:cs typeface="Times New Roman"/>
              </a:rPr>
              <a:t>基础小题的训练、评价</a:t>
            </a:r>
            <a:endParaRPr lang="zh-CN" altLang="zh-CN" sz="1050"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一、澄清微点的判断题</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到本世纪中叶，我国基本实现社会主义现代化。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2020—2035</a:t>
            </a:r>
            <a:r>
              <a:rPr lang="zh-CN" altLang="zh-CN" b="1" kern="100" dirty="0">
                <a:latin typeface="Times New Roman"/>
                <a:ea typeface="方正细黑一简体"/>
                <a:cs typeface="Times New Roman"/>
              </a:rPr>
              <a:t>年，基本实现社会主义现代化。</a:t>
            </a:r>
            <a:r>
              <a:rPr lang="en-US" altLang="zh-CN" b="1" kern="100" dirty="0">
                <a:latin typeface="Times New Roman"/>
                <a:ea typeface="方正细黑一简体"/>
                <a:cs typeface="Courier New"/>
              </a:rPr>
              <a:t>2035</a:t>
            </a:r>
            <a:r>
              <a:rPr lang="zh-CN" altLang="zh-CN" b="1" kern="100" dirty="0">
                <a:latin typeface="Times New Roman"/>
                <a:ea typeface="方正细黑一简体"/>
                <a:cs typeface="Times New Roman"/>
              </a:rPr>
              <a:t>年到本世纪中叶，建成富强民主文明和谐美丽的社会主义现代化强国。</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跻身创新型国家前列，生态环境根本好转，是我国</a:t>
            </a:r>
            <a:r>
              <a:rPr lang="en-US" altLang="zh-CN" b="1" kern="100" dirty="0">
                <a:latin typeface="Times New Roman"/>
                <a:ea typeface="方正细黑一简体"/>
                <a:cs typeface="Courier New"/>
              </a:rPr>
              <a:t>2050</a:t>
            </a:r>
            <a:r>
              <a:rPr lang="zh-CN" altLang="zh-CN" b="1" kern="100" dirty="0">
                <a:latin typeface="Times New Roman"/>
                <a:ea typeface="方正细黑一简体"/>
                <a:cs typeface="Times New Roman"/>
              </a:rPr>
              <a:t>年的远景目标。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到</a:t>
            </a:r>
            <a:r>
              <a:rPr lang="en-US" altLang="zh-CN" b="1" kern="100" dirty="0">
                <a:latin typeface="Times New Roman"/>
                <a:ea typeface="方正细黑一简体"/>
                <a:cs typeface="Courier New"/>
              </a:rPr>
              <a:t>2035</a:t>
            </a:r>
            <a:r>
              <a:rPr lang="zh-CN" altLang="zh-CN" b="1" kern="100" dirty="0">
                <a:latin typeface="Times New Roman"/>
                <a:ea typeface="方正细黑一简体"/>
                <a:cs typeface="Times New Roman"/>
              </a:rPr>
              <a:t>年时，我国进入创新型国家前列，生态环境根本好转，美丽中国建设目标基本实现</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689953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inVertical)">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arn(inVertical)">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barn(inVertical)">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脱贫攻坚战取得全面胜利，标志着我国已实现共同富裕的目标。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脱贫攻坚战的全面胜利，标志着我们党在团结带领人民创造美好生活、实现共同富裕的道路上迈出了坚实的一大步。到</a:t>
            </a:r>
            <a:r>
              <a:rPr lang="en-US" altLang="zh-CN" b="1" kern="100" dirty="0">
                <a:latin typeface="Times New Roman"/>
                <a:ea typeface="方正细黑一简体"/>
                <a:cs typeface="Courier New"/>
              </a:rPr>
              <a:t>2035</a:t>
            </a:r>
            <a:r>
              <a:rPr lang="zh-CN" altLang="zh-CN" b="1" kern="100" dirty="0">
                <a:latin typeface="Times New Roman"/>
                <a:ea typeface="方正细黑一简体"/>
                <a:cs typeface="Times New Roman"/>
              </a:rPr>
              <a:t>年，我国将基本实现社会主义现代化，全体人民共同富裕取得更为明显的实质性进展。到本世纪中叶，全体人民共同富裕基本实现。</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1265932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55168"/>
            <a:ext cx="10975658" cy="6110136"/>
          </a:xfrm>
        </p:spPr>
        <p:txBody>
          <a:bodyPr>
            <a:noAutofit/>
          </a:bodyPr>
          <a:lstStyle/>
          <a:p>
            <a:pPr indent="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到本世纪中叶，把我国建成富强民主文明和谐美丽的社会主义现代化国家。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到本世纪中叶，把我国建成富强民主文明和谐美丽的社会主义现代化强国。</a:t>
            </a:r>
            <a:endParaRPr lang="zh-CN" altLang="zh-CN"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对国家而言，新时代的历史机遇是国家发展从跟随潮流到主导世界发展的机遇。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新时代历史机遇是中华民族强起来、实现伟大复兴的机遇，是中国特色社会主义道路、理论、制度、文化更加成熟、更具引领力感召力的机遇，是中国人民创造美好生活、走向共同富裕的机遇，是中国共产党由建党百年向执政百年、从而铸就千秋伟业的机遇</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661477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36712"/>
            <a:ext cx="10975658" cy="5174033"/>
          </a:xfrm>
        </p:spPr>
        <p:txBody>
          <a:bodyPr>
            <a:normAutofit lnSpcReduction="10000"/>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二、教材资料的发掘题</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P52</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1964</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12</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21</a:t>
            </a:r>
            <a:r>
              <a:rPr lang="zh-CN" altLang="zh-CN" b="1" kern="100" dirty="0">
                <a:latin typeface="Times New Roman"/>
                <a:ea typeface="方正细黑一简体"/>
                <a:cs typeface="Times New Roman"/>
              </a:rPr>
              <a:t>日，在第三届全国人民代表大会第一次会议上，周恩来提出：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在不太长的历史时期内，把我国建设成为一个具有现代农业、现代工业、现代国防和现代科学技术的社会主义强国。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根据新时代的战略安排，周恩来同志这一愿景的实现时间可能是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2020</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2035</a:t>
            </a:r>
            <a:r>
              <a:rPr lang="zh-CN" altLang="zh-CN" b="1" kern="100" dirty="0">
                <a:latin typeface="Times New Roman"/>
                <a:ea typeface="方正细黑一简体"/>
                <a:cs typeface="Times New Roman"/>
              </a:rPr>
              <a:t>年</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2050</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2064</a:t>
            </a:r>
            <a:r>
              <a:rPr lang="zh-CN" altLang="zh-CN" b="1" kern="100" dirty="0">
                <a:latin typeface="Times New Roman"/>
                <a:ea typeface="方正细黑一简体"/>
                <a:cs typeface="Times New Roman"/>
              </a:rPr>
              <a:t>年</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68995393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495329"/>
            <a:ext cx="10975658" cy="3805880"/>
          </a:xfrm>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新时代中国特色社会主义发展的战略安排的第二阶段的战略目标是把我国建设成社会主义现代化强国，实现的时间大概是</a:t>
            </a:r>
            <a:r>
              <a:rPr lang="en-US" altLang="zh-CN" b="1" kern="100" dirty="0">
                <a:latin typeface="Times New Roman"/>
                <a:ea typeface="方正细黑一简体"/>
                <a:cs typeface="Courier New"/>
              </a:rPr>
              <a:t>2050</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符合题意。</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排除。</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65932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87216"/>
            <a:ext cx="10975658" cy="6038127"/>
          </a:xfrm>
        </p:spPr>
        <p:txBody>
          <a:bodyPr>
            <a:normAutofit/>
          </a:bodyPr>
          <a:lstStyle/>
          <a:p>
            <a:pPr indent="713740" algn="just">
              <a:tabLst>
                <a:tab pos="5311140" algn="l"/>
              </a:tabLst>
            </a:pPr>
            <a:r>
              <a:rPr lang="en-US" altLang="zh-CN" b="1" kern="100" dirty="0">
                <a:ea typeface="方正细黑一简体"/>
              </a:rPr>
              <a:t>2</a:t>
            </a:r>
            <a:r>
              <a:rPr lang="zh-CN" altLang="zh-CN" b="1" kern="100" dirty="0">
                <a:ea typeface="方正细黑一简体"/>
              </a:rPr>
              <a:t>．</a:t>
            </a:r>
            <a:r>
              <a:rPr lang="en-US" altLang="zh-CN" b="1" kern="100" dirty="0">
                <a:solidFill>
                  <a:srgbClr val="0000FF"/>
                </a:solidFill>
                <a:ea typeface="方正细黑一简体"/>
              </a:rPr>
              <a:t>(</a:t>
            </a:r>
            <a:r>
              <a:rPr lang="zh-CN" altLang="zh-CN" b="1" kern="100" dirty="0">
                <a:solidFill>
                  <a:srgbClr val="0000FF"/>
                </a:solidFill>
                <a:ea typeface="方正细黑一简体"/>
              </a:rPr>
              <a:t>教材</a:t>
            </a:r>
            <a:r>
              <a:rPr lang="en-US" altLang="zh-CN" b="1" kern="100" dirty="0">
                <a:solidFill>
                  <a:srgbClr val="0000FF"/>
                </a:solidFill>
                <a:ea typeface="方正细黑一简体"/>
              </a:rPr>
              <a:t>P53</a:t>
            </a:r>
            <a:r>
              <a:rPr lang="en-US" altLang="zh-CN" b="1" kern="100" dirty="0">
                <a:ea typeface="方正细黑一简体"/>
              </a:rPr>
              <a:t>“</a:t>
            </a:r>
            <a:r>
              <a:rPr lang="zh-CN" altLang="zh-CN" b="1" kern="100" dirty="0">
                <a:solidFill>
                  <a:srgbClr val="0000FF"/>
                </a:solidFill>
                <a:ea typeface="方正细黑一简体"/>
              </a:rPr>
              <a:t>相关链接</a:t>
            </a:r>
            <a:r>
              <a:rPr lang="en-US" altLang="zh-CN" b="1" kern="100" dirty="0">
                <a:ea typeface="方正细黑一简体"/>
              </a:rPr>
              <a:t>”</a:t>
            </a:r>
            <a:r>
              <a:rPr lang="zh-CN" altLang="zh-CN" b="1" kern="100" dirty="0">
                <a:solidFill>
                  <a:srgbClr val="0000FF"/>
                </a:solidFill>
                <a:ea typeface="方正细黑一简体"/>
              </a:rPr>
              <a:t>改编题</a:t>
            </a:r>
            <a:r>
              <a:rPr lang="en-US" altLang="zh-CN" b="1" kern="100" dirty="0">
                <a:solidFill>
                  <a:srgbClr val="0000FF"/>
                </a:solidFill>
                <a:ea typeface="方正细黑一简体"/>
              </a:rPr>
              <a:t>)</a:t>
            </a:r>
            <a:r>
              <a:rPr lang="zh-CN" altLang="zh-CN" b="1" kern="100" dirty="0">
                <a:ea typeface="方正细黑一简体"/>
              </a:rPr>
              <a:t>根据新时代中国特色社会主义发展的战略安排，到</a:t>
            </a:r>
            <a:r>
              <a:rPr lang="en-US" altLang="zh-CN" b="1" kern="100" dirty="0">
                <a:ea typeface="方正细黑一简体"/>
              </a:rPr>
              <a:t>2035</a:t>
            </a:r>
            <a:r>
              <a:rPr lang="zh-CN" altLang="zh-CN" b="1" kern="100" dirty="0">
                <a:ea typeface="方正细黑一简体"/>
              </a:rPr>
              <a:t>年我国基本实现社会主义现代化。到那时，我国</a:t>
            </a:r>
            <a:r>
              <a:rPr lang="en-US" altLang="zh-CN" b="1" kern="100" dirty="0">
                <a:ea typeface="方正细黑一简体"/>
              </a:rPr>
              <a:t>(</a:t>
            </a:r>
            <a:r>
              <a:rPr lang="zh-CN" altLang="zh-CN" b="1" kern="100" dirty="0">
                <a:ea typeface="方正细黑一简体"/>
              </a:rPr>
              <a:t>　</a:t>
            </a:r>
            <a:r>
              <a:rPr lang="en-US" altLang="zh-CN" b="1" kern="100" dirty="0">
                <a:ea typeface="方正细黑一简体"/>
              </a:rPr>
              <a:t> )</a:t>
            </a:r>
            <a:endParaRPr lang="zh-CN" altLang="zh-CN" sz="1050" kern="100" dirty="0"/>
          </a:p>
          <a:p>
            <a:pPr indent="713740" algn="just">
              <a:tabLst>
                <a:tab pos="5311140" algn="l"/>
              </a:tabLst>
            </a:pPr>
            <a:r>
              <a:rPr lang="zh-CN" altLang="zh-CN" b="1" kern="100" dirty="0"/>
              <a:t>①</a:t>
            </a:r>
            <a:r>
              <a:rPr lang="zh-CN" altLang="zh-CN" b="1" kern="100" dirty="0">
                <a:ea typeface="方正细黑一简体"/>
              </a:rPr>
              <a:t>基本实现国家治理体系和治理能力现代化</a:t>
            </a:r>
            <a:endParaRPr lang="zh-CN" altLang="zh-CN" sz="1050" kern="100" dirty="0"/>
          </a:p>
          <a:p>
            <a:pPr indent="713740" algn="just">
              <a:tabLst>
                <a:tab pos="5311140" algn="l"/>
              </a:tabLst>
            </a:pPr>
            <a:r>
              <a:rPr lang="zh-CN" altLang="zh-CN" b="1" kern="100" dirty="0"/>
              <a:t>②</a:t>
            </a:r>
            <a:r>
              <a:rPr lang="zh-CN" altLang="zh-CN" b="1" kern="100" dirty="0">
                <a:ea typeface="方正细黑一简体"/>
              </a:rPr>
              <a:t>成为富强民主文明和谐美丽的社会主义现代化强国　</a:t>
            </a:r>
            <a:endParaRPr lang="zh-CN" altLang="zh-CN" sz="1050" kern="100" dirty="0"/>
          </a:p>
          <a:p>
            <a:pPr indent="713740" algn="just">
              <a:tabLst>
                <a:tab pos="5311140" algn="l"/>
              </a:tabLst>
            </a:pPr>
            <a:r>
              <a:rPr lang="zh-CN" altLang="zh-CN" b="1" kern="100" dirty="0"/>
              <a:t>③</a:t>
            </a:r>
            <a:r>
              <a:rPr lang="zh-CN" altLang="zh-CN" b="1" kern="100" dirty="0">
                <a:ea typeface="方正细黑一简体"/>
              </a:rPr>
              <a:t>实现高水平科技自立自强，进入创新型国家前列　</a:t>
            </a:r>
            <a:endParaRPr lang="zh-CN" altLang="zh-CN" sz="1050" kern="100" dirty="0"/>
          </a:p>
          <a:p>
            <a:pPr indent="713740" algn="just">
              <a:tabLst>
                <a:tab pos="5311140" algn="l"/>
              </a:tabLst>
            </a:pPr>
            <a:r>
              <a:rPr lang="zh-CN" altLang="zh-CN" b="1" kern="100" dirty="0"/>
              <a:t>④</a:t>
            </a:r>
            <a:r>
              <a:rPr lang="zh-CN" altLang="zh-CN" b="1" kern="100" dirty="0">
                <a:ea typeface="方正细黑一简体"/>
              </a:rPr>
              <a:t>基本公共服务实现均等化，全体人民实现共同富裕</a:t>
            </a:r>
            <a:endParaRPr lang="zh-CN" altLang="zh-CN" sz="1050" kern="100" dirty="0"/>
          </a:p>
          <a:p>
            <a:pPr indent="713740" algn="just">
              <a:tabLst>
                <a:tab pos="5311140" algn="l"/>
              </a:tabLst>
            </a:pPr>
            <a:r>
              <a:rPr lang="en-US" altLang="zh-CN" b="1" kern="100" dirty="0">
                <a:ea typeface="方正细黑一简体"/>
              </a:rPr>
              <a:t>A</a:t>
            </a:r>
            <a:r>
              <a:rPr lang="zh-CN" altLang="zh-CN" b="1" kern="100" dirty="0">
                <a:ea typeface="方正细黑一简体"/>
              </a:rPr>
              <a:t>．</a:t>
            </a:r>
            <a:r>
              <a:rPr lang="zh-CN" altLang="zh-CN" b="1" kern="100" dirty="0"/>
              <a:t>①③</a:t>
            </a:r>
            <a:r>
              <a:rPr lang="en-US" altLang="zh-CN" b="1" kern="100" dirty="0">
                <a:ea typeface="方正细黑一简体"/>
              </a:rPr>
              <a:t>  </a:t>
            </a:r>
            <a:r>
              <a:rPr lang="en-US" altLang="zh-CN" b="1" kern="100" dirty="0" smtClean="0">
                <a:ea typeface="方正细黑一简体"/>
              </a:rPr>
              <a:t>       B</a:t>
            </a:r>
            <a:r>
              <a:rPr lang="zh-CN" altLang="zh-CN" b="1" kern="100" dirty="0">
                <a:ea typeface="方正细黑一简体"/>
              </a:rPr>
              <a:t>．</a:t>
            </a:r>
            <a:r>
              <a:rPr lang="zh-CN" altLang="zh-CN" b="1" kern="100" dirty="0"/>
              <a:t>①④</a:t>
            </a:r>
            <a:r>
              <a:rPr lang="en-US" altLang="zh-CN" b="1" kern="100" dirty="0">
                <a:ea typeface="方正细黑一简体"/>
              </a:rPr>
              <a:t>  </a:t>
            </a:r>
            <a:r>
              <a:rPr lang="en-US" altLang="zh-CN" b="1" kern="100" dirty="0" smtClean="0">
                <a:ea typeface="方正细黑一简体"/>
              </a:rPr>
              <a:t>        C</a:t>
            </a:r>
            <a:r>
              <a:rPr lang="zh-CN" altLang="zh-CN" b="1" kern="100" dirty="0">
                <a:ea typeface="方正细黑一简体"/>
              </a:rPr>
              <a:t>．</a:t>
            </a:r>
            <a:r>
              <a:rPr lang="zh-CN" altLang="zh-CN" b="1" kern="100" dirty="0"/>
              <a:t>②③</a:t>
            </a:r>
            <a:r>
              <a:rPr lang="zh-CN" altLang="zh-CN" b="1" kern="100" dirty="0">
                <a:ea typeface="Times New Roman"/>
              </a:rPr>
              <a:t> </a:t>
            </a:r>
            <a:r>
              <a:rPr lang="en-US" altLang="zh-CN" b="1" kern="100" dirty="0">
                <a:ea typeface="Times New Roman"/>
              </a:rPr>
              <a:t>	 D</a:t>
            </a:r>
            <a:r>
              <a:rPr lang="zh-CN" altLang="zh-CN" b="1" kern="100" dirty="0">
                <a:ea typeface="方正细黑一简体"/>
              </a:rPr>
              <a:t>．</a:t>
            </a:r>
            <a:r>
              <a:rPr lang="zh-CN" altLang="zh-CN" b="1" kern="100" dirty="0"/>
              <a:t>②④</a:t>
            </a:r>
            <a:endParaRPr lang="zh-CN" altLang="zh-CN" sz="1050" kern="100" dirty="0"/>
          </a:p>
          <a:p>
            <a:endParaRPr lang="zh-CN" altLang="en-US" dirty="0"/>
          </a:p>
        </p:txBody>
      </p:sp>
    </p:spTree>
    <p:extLst>
      <p:ext uri="{BB962C8B-B14F-4D97-AF65-F5344CB8AC3E}">
        <p14:creationId xmlns:p14="http://schemas.microsoft.com/office/powerpoint/2010/main" val="266147777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lnSpcReduction="10000"/>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到</a:t>
            </a:r>
            <a:r>
              <a:rPr lang="en-US" altLang="zh-CN" b="1" kern="100" dirty="0">
                <a:latin typeface="Times New Roman"/>
                <a:ea typeface="方正细黑一简体"/>
                <a:cs typeface="Courier New"/>
              </a:rPr>
              <a:t>2035</a:t>
            </a:r>
            <a:r>
              <a:rPr lang="zh-CN" altLang="zh-CN" b="1" kern="100" dirty="0">
                <a:latin typeface="Times New Roman"/>
                <a:ea typeface="方正细黑一简体"/>
                <a:cs typeface="Times New Roman"/>
              </a:rPr>
              <a:t>年时，我国基本实现社会主义现代化，基本实现国家治理体系和治理能力现代化，实现高水平科技自立自强，进入创新型国家前列，</a:t>
            </a:r>
            <a:r>
              <a:rPr lang="zh-CN" altLang="zh-CN" b="1" kern="100" dirty="0">
                <a:latin typeface="宋体"/>
                <a:cs typeface="宋体"/>
              </a:rPr>
              <a:t>①③</a:t>
            </a:r>
            <a:r>
              <a:rPr lang="zh-CN" altLang="zh-CN" b="1" kern="100" dirty="0">
                <a:latin typeface="Times New Roman"/>
                <a:ea typeface="方正细黑一简体"/>
                <a:cs typeface="Times New Roman"/>
              </a:rPr>
              <a:t>正确。到本世纪中叶把我国建成为富强民主文明和谐美丽的社会主义现代化强国，</a:t>
            </a:r>
            <a:r>
              <a:rPr lang="zh-CN" altLang="zh-CN" b="1" kern="100" dirty="0">
                <a:latin typeface="宋体"/>
                <a:cs typeface="宋体"/>
              </a:rPr>
              <a:t>②</a:t>
            </a:r>
            <a:r>
              <a:rPr lang="zh-CN" altLang="zh-CN" b="1" kern="100" dirty="0">
                <a:latin typeface="Times New Roman"/>
                <a:ea typeface="方正细黑一简体"/>
                <a:cs typeface="Times New Roman"/>
              </a:rPr>
              <a:t>错误。到</a:t>
            </a:r>
            <a:r>
              <a:rPr lang="en-US" altLang="zh-CN" b="1" kern="100" dirty="0">
                <a:latin typeface="Times New Roman"/>
                <a:ea typeface="方正细黑一简体"/>
                <a:cs typeface="Courier New"/>
              </a:rPr>
              <a:t>2035</a:t>
            </a:r>
            <a:r>
              <a:rPr lang="zh-CN" altLang="zh-CN" b="1" kern="100" dirty="0">
                <a:latin typeface="Times New Roman"/>
                <a:ea typeface="方正细黑一简体"/>
                <a:cs typeface="Times New Roman"/>
              </a:rPr>
              <a:t>年基本公共服务实现均等化，人的全面发展、全体人民共同富裕取得更为明显的实质性进展，</a:t>
            </a:r>
            <a:r>
              <a:rPr lang="zh-CN" altLang="zh-CN" b="1" kern="100" dirty="0">
                <a:latin typeface="宋体"/>
                <a:cs typeface="宋体"/>
              </a:rPr>
              <a:t>④</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689953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271193"/>
            <a:ext cx="11176460" cy="6326159"/>
          </a:xfrm>
        </p:spPr>
        <p:txBody>
          <a:bodyPr>
            <a:noAutofit/>
          </a:bodyPr>
          <a:lstStyle/>
          <a:p>
            <a:pPr indent="0" algn="just">
              <a:lnSpc>
                <a:spcPct val="135000"/>
              </a:lnSpc>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P54“</a:t>
            </a:r>
            <a:r>
              <a:rPr lang="zh-CN" altLang="zh-CN" b="1" kern="100" dirty="0">
                <a:solidFill>
                  <a:srgbClr val="0000FF"/>
                </a:solidFill>
                <a:latin typeface="Times New Roman"/>
                <a:ea typeface="方正细黑一简体"/>
                <a:cs typeface="Times New Roman"/>
              </a:rPr>
              <a:t>探究与分享</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以青春之我，创建青春之家庭，青春之国家，青春之民族，青春之人类，青春之地球，青春之宇宙，资以乐其无涯之生。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再造青春之中华的理想充溢心中，李大钊一气呵成写下洋洋万言的《青春》一文，激起无数热血青年满腔救国豪情。青春不仅仅是年龄，更是充满生机、不断觉醒的思想。以下对青春的力量看法正确的是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lnSpc>
                <a:spcPct val="135000"/>
              </a:lnSpc>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．青年人富有朝气，决定着人类社会未来发展的方向</a:t>
            </a:r>
            <a:endParaRPr lang="zh-CN" altLang="zh-CN" kern="100" dirty="0">
              <a:latin typeface="宋体"/>
              <a:cs typeface="Courier New"/>
            </a:endParaRPr>
          </a:p>
          <a:p>
            <a:pPr indent="0" algn="just">
              <a:lnSpc>
                <a:spcPct val="135000"/>
              </a:lnSpc>
              <a:tabLst>
                <a:tab pos="531114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．青年人思想活跃，能够依据自己的主观愿望改造世界</a:t>
            </a:r>
            <a:endParaRPr lang="zh-CN" altLang="zh-CN" kern="100" dirty="0">
              <a:latin typeface="宋体"/>
              <a:cs typeface="Courier New"/>
            </a:endParaRPr>
          </a:p>
          <a:p>
            <a:pPr indent="0" algn="just">
              <a:lnSpc>
                <a:spcPct val="135000"/>
              </a:lnSpc>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．青年人勇于奋斗，只有在不平凡的经历中才能担当起时代重任</a:t>
            </a:r>
            <a:endParaRPr lang="zh-CN" altLang="zh-CN" kern="100" dirty="0">
              <a:latin typeface="宋体"/>
              <a:cs typeface="Courier New"/>
            </a:endParaRPr>
          </a:p>
          <a:p>
            <a:pPr indent="0" algn="just">
              <a:lnSpc>
                <a:spcPct val="135000"/>
              </a:lnSpc>
              <a:tabLst>
                <a:tab pos="531114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．青年人志向高远，在为国家为人民的奉献中焕发出青春的绚丽光</a:t>
            </a:r>
            <a:r>
              <a:rPr lang="zh-CN" altLang="zh-CN" b="1" kern="100" dirty="0" smtClean="0">
                <a:latin typeface="Times New Roman"/>
                <a:ea typeface="方正细黑一简体"/>
                <a:cs typeface="Times New Roman"/>
              </a:rPr>
              <a:t>彩</a:t>
            </a:r>
            <a:endParaRPr lang="zh-CN" altLang="zh-CN" kern="100" dirty="0">
              <a:latin typeface="宋体"/>
              <a:cs typeface="Courier New"/>
            </a:endParaRPr>
          </a:p>
        </p:txBody>
      </p:sp>
    </p:spTree>
    <p:extLst>
      <p:ext uri="{BB962C8B-B14F-4D97-AF65-F5344CB8AC3E}">
        <p14:creationId xmlns:p14="http://schemas.microsoft.com/office/powerpoint/2010/main" val="126593227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人类社会基本矛盾运动决定着人类社会未来发展的方向，</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错误。人们不能依据自己的主观愿望改造世界，必须尊重客观规律，</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错误。青年人在平凡的经历中也能担当起时代重任，</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错误。材料说明青年人要志向高远，在为国家为人民的奉献中焕发出青春的绚丽光彩，</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正确。</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661477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08955" y="487217"/>
            <a:ext cx="11305256" cy="5822103"/>
          </a:xfrm>
        </p:spPr>
        <p:txBody>
          <a:bodyPr>
            <a:noAutofit/>
          </a:bodyPr>
          <a:lstStyle/>
          <a:p>
            <a:pPr indent="713740" algn="ctr">
              <a:tabLst>
                <a:tab pos="5311140" algn="l"/>
              </a:tabLst>
            </a:pPr>
            <a:r>
              <a:rPr lang="zh-CN" altLang="zh-CN" b="1" kern="100" dirty="0">
                <a:solidFill>
                  <a:schemeClr val="accent6">
                    <a:lumMod val="75000"/>
                  </a:schemeClr>
                </a:solidFill>
                <a:latin typeface="Times New Roman"/>
                <a:ea typeface="方正细黑一简体"/>
                <a:cs typeface="Times New Roman"/>
              </a:rPr>
              <a:t>框内综合</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从中国梦使人们产生强烈的心灵共鸣看中国梦的本质</a:t>
            </a:r>
            <a:endParaRPr lang="zh-CN" altLang="zh-CN" kern="100" dirty="0">
              <a:solidFill>
                <a:schemeClr val="accent6">
                  <a:lumMod val="75000"/>
                </a:schemeClr>
              </a:solidFill>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问题的发现、分析与解决</a:t>
            </a:r>
            <a:endParaRPr lang="zh-CN" altLang="zh-CN"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中国梦是国家的梦、民族的梦，也是每一个中华儿女的梦。中国梦的提出，释放出巨大的正能量，使人们产生强烈的心灵共鸣，在国内外引起热烈反响。在中国梦的雄壮交响中，实现人的全面发展，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人民对美好生活的向往，就是我们的奋斗目标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，始终是最催人奋进的主旋律。从站起来到富起来，再到强起来；从实现总体小康水平，到跻身世界第二大经济体，再到构建覆盖近</a:t>
            </a:r>
            <a:r>
              <a:rPr lang="en-US" altLang="zh-CN" b="1" kern="100" dirty="0">
                <a:latin typeface="Times New Roman"/>
                <a:ea typeface="方正细黑一简体"/>
                <a:cs typeface="Courier New"/>
              </a:rPr>
              <a:t>14</a:t>
            </a:r>
            <a:r>
              <a:rPr lang="zh-CN" altLang="zh-CN" b="1" kern="100" dirty="0">
                <a:latin typeface="Times New Roman"/>
                <a:ea typeface="方正细黑一简体"/>
                <a:cs typeface="Times New Roman"/>
              </a:rPr>
              <a:t>亿人的保障体系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国泰则民安，民</a:t>
            </a:r>
            <a:r>
              <a:rPr lang="zh-CN" altLang="zh-CN" b="1" kern="100" dirty="0" smtClean="0">
                <a:latin typeface="Times New Roman"/>
                <a:ea typeface="方正细黑一简体"/>
                <a:cs typeface="Times New Roman"/>
              </a:rPr>
              <a:t>富</a:t>
            </a:r>
            <a:endParaRPr lang="zh-CN" altLang="en-US" dirty="0"/>
          </a:p>
        </p:txBody>
      </p:sp>
    </p:spTree>
    <p:extLst>
      <p:ext uri="{BB962C8B-B14F-4D97-AF65-F5344CB8AC3E}">
        <p14:creationId xmlns:p14="http://schemas.microsoft.com/office/powerpoint/2010/main" val="368995393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0" algn="just">
              <a:lnSpc>
                <a:spcPct val="200000"/>
              </a:lnSpc>
              <a:tabLst>
                <a:tab pos="5311140" algn="l"/>
              </a:tabLst>
            </a:pPr>
            <a:r>
              <a:rPr lang="zh-CN" altLang="zh-CN" b="1" kern="100" dirty="0">
                <a:latin typeface="Times New Roman"/>
                <a:ea typeface="方正细黑一简体"/>
                <a:cs typeface="Times New Roman"/>
              </a:rPr>
              <a:t>则国强。伟大的中国梦，为个人梦想提供了广阔空间。逐梦征程上，一代又一代追梦人埋头苦干，在各自的工作岗位上忘我工作，无私奉献，不计个人得失，舍小家顾大家，心中洋溢着对祖国的深沉大爱，生命里盛装着对人民的无限忠诚</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126593227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31233"/>
            <a:ext cx="10975658" cy="5534072"/>
          </a:xfrm>
        </p:spPr>
        <p:txBody>
          <a:bodyPr>
            <a:normAutofit/>
          </a:bodyPr>
          <a:lstStyle/>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问题探究</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．中国梦的提出为什么能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使人们产生强烈的心灵共鸣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中国梦的本质是国家富强、民族振兴、人民幸福。中国梦把国家的追求、民族的向往、人民的期盼融为一体，体现了中华民族和中国人民的整体利益，表达了每一个中华儿女的共同愿景，成为中华民族团结奋斗的最大公约数和最大同心圆。</a:t>
            </a:r>
            <a:r>
              <a:rPr lang="zh-CN" altLang="zh-CN" b="1" kern="100" dirty="0">
                <a:latin typeface="宋体"/>
                <a:cs typeface="宋体"/>
              </a:rPr>
              <a:t>②</a:t>
            </a:r>
            <a:r>
              <a:rPr lang="zh-CN" altLang="zh-CN" b="1" kern="100" dirty="0">
                <a:latin typeface="Times New Roman"/>
                <a:ea typeface="方正细黑一简体"/>
                <a:cs typeface="Times New Roman"/>
              </a:rPr>
              <a:t>中国梦之所以能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使人们产生强烈的心灵共鸣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，最根本的原因是中国梦归根到底是人民的梦。人民是中国梦的主体，是中国梦的创造者和享有者。</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661477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．青年学生如何在实现中国梦的生动实践中放飞青春梦想。</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要热爱伟大祖国，把个人人生理想融入国家和民族的伟大梦想之中，敢于有梦、勇于追梦、勤于圆梦。</a:t>
            </a:r>
            <a:r>
              <a:rPr lang="zh-CN" altLang="zh-CN" b="1" kern="100" dirty="0">
                <a:latin typeface="宋体"/>
                <a:cs typeface="宋体"/>
              </a:rPr>
              <a:t>②</a:t>
            </a:r>
            <a:r>
              <a:rPr lang="zh-CN" altLang="zh-CN" b="1" kern="100" dirty="0">
                <a:latin typeface="Times New Roman"/>
                <a:ea typeface="方正细黑一简体"/>
                <a:cs typeface="Times New Roman"/>
              </a:rPr>
              <a:t>坚定理想信念，志存高远，脚踏实地，自觉担当时代责任。</a:t>
            </a:r>
            <a:r>
              <a:rPr lang="zh-CN" altLang="zh-CN" b="1" kern="100" dirty="0">
                <a:latin typeface="宋体"/>
                <a:cs typeface="宋体"/>
              </a:rPr>
              <a:t>③</a:t>
            </a:r>
            <a:r>
              <a:rPr lang="zh-CN" altLang="zh-CN" b="1" kern="100" dirty="0">
                <a:latin typeface="Times New Roman"/>
                <a:ea typeface="方正细黑一简体"/>
                <a:cs typeface="Times New Roman"/>
              </a:rPr>
              <a:t>要练就过硬本领，以真才实学服务人民。</a:t>
            </a:r>
            <a:r>
              <a:rPr lang="zh-CN" altLang="zh-CN" b="1" kern="100" dirty="0">
                <a:latin typeface="宋体"/>
                <a:cs typeface="宋体"/>
              </a:rPr>
              <a:t>④</a:t>
            </a:r>
            <a:r>
              <a:rPr lang="zh-CN" altLang="zh-CN" b="1" kern="100" dirty="0">
                <a:latin typeface="Times New Roman"/>
                <a:ea typeface="方正细黑一简体"/>
                <a:cs typeface="Times New Roman"/>
              </a:rPr>
              <a:t>抓住历史机遇，锐意进取、埋头苦干、善于创新、永不懈怠。</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689953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415205"/>
            <a:ext cx="10975658" cy="4525963"/>
          </a:xfrm>
        </p:spPr>
        <p:txBody>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思维的贯通、深化与融会</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正确理解中国梦的本质</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03941481"/>
              </p:ext>
            </p:extLst>
          </p:nvPr>
        </p:nvGraphicFramePr>
        <p:xfrm>
          <a:off x="768995" y="2032248"/>
          <a:ext cx="10729192" cy="3917032"/>
        </p:xfrm>
        <a:graphic>
          <a:graphicData uri="http://schemas.openxmlformats.org/drawingml/2006/table">
            <a:tbl>
              <a:tblPr/>
              <a:tblGrid>
                <a:gridCol w="775055"/>
                <a:gridCol w="3113377"/>
                <a:gridCol w="3168352"/>
                <a:gridCol w="3672408"/>
              </a:tblGrid>
              <a:tr h="652839">
                <a:tc>
                  <a:txBody>
                    <a:bodyPr/>
                    <a:lstStyle/>
                    <a:p>
                      <a:pPr algn="ctr">
                        <a:lnSpc>
                          <a:spcPct val="150000"/>
                        </a:lnSpc>
                        <a:spcAft>
                          <a:spcPts val="0"/>
                        </a:spcAft>
                        <a:tabLst>
                          <a:tab pos="5311140" algn="l"/>
                        </a:tabLst>
                      </a:pPr>
                      <a:r>
                        <a:rPr lang="en-US" sz="2800" b="1" kern="100">
                          <a:effectLst/>
                          <a:latin typeface="Times New Roman"/>
                          <a:ea typeface="方正细黑一简体"/>
                          <a:cs typeface="Courier New"/>
                        </a:rPr>
                        <a:t> </a:t>
                      </a:r>
                      <a:endParaRPr lang="zh-CN" sz="2800" kern="10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国家富强</a:t>
                      </a:r>
                      <a:endParaRPr lang="zh-CN" sz="2800" kern="10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民族振兴</a:t>
                      </a:r>
                      <a:endParaRPr lang="zh-CN" sz="2800" kern="10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人民幸福</a:t>
                      </a:r>
                      <a:endParaRPr lang="zh-CN" sz="2800" kern="10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64193">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内容</a:t>
                      </a:r>
                      <a:endParaRPr lang="zh-CN" sz="2800" kern="10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要全面建成小康社会，并在此基础上建设富强民主文明和谐美丽的社会主义现代化强国</a:t>
                      </a:r>
                      <a:endParaRPr lang="zh-CN" sz="2800" kern="100" dirty="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a:effectLst/>
                          <a:latin typeface="Times New Roman"/>
                          <a:ea typeface="方正细黑一简体"/>
                          <a:cs typeface="Times New Roman"/>
                        </a:rPr>
                        <a:t>要使中华民族更加坚强有力地自立于世界民族之林，为人类作出新的更大的贡献</a:t>
                      </a:r>
                      <a:endParaRPr lang="zh-CN" sz="2800" kern="10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要坚持以人民为中心，增进人民福祉，促进人的全面发展，朝着共同富裕方向稳步前进</a:t>
                      </a:r>
                      <a:endParaRPr lang="zh-CN" sz="2800" kern="100" dirty="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6593227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2919192417"/>
              </p:ext>
            </p:extLst>
          </p:nvPr>
        </p:nvGraphicFramePr>
        <p:xfrm>
          <a:off x="624979" y="1423095"/>
          <a:ext cx="10729192" cy="4166145"/>
        </p:xfrm>
        <a:graphic>
          <a:graphicData uri="http://schemas.openxmlformats.org/drawingml/2006/table">
            <a:tbl>
              <a:tblPr/>
              <a:tblGrid>
                <a:gridCol w="447427"/>
                <a:gridCol w="3888432"/>
                <a:gridCol w="4248472"/>
                <a:gridCol w="2144861"/>
              </a:tblGrid>
              <a:tr h="4166145">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解读</a:t>
                      </a:r>
                      <a:endParaRPr lang="zh-CN" sz="2800" kern="100" dirty="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中国梦首先是强国之梦，是实现国家富强之梦。富强不仅体现在经济的繁荣上，也体现在中国特色社会主义道路的优越性</a:t>
                      </a:r>
                      <a:r>
                        <a:rPr lang="zh-CN" sz="2800" b="1" kern="100" dirty="0" smtClean="0">
                          <a:effectLst/>
                          <a:latin typeface="Times New Roman"/>
                          <a:ea typeface="方正细黑一简体"/>
                          <a:cs typeface="Times New Roman"/>
                        </a:rPr>
                        <a:t>上</a:t>
                      </a:r>
                      <a:endParaRPr lang="zh-CN" sz="2800" kern="100" dirty="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中国梦也是中华民族觉醒和崛起之梦，中国梦所要实现的正是要让中华民族再一次屹立于世界民族之林，将自立、自强的面貌呈现给世界人民</a:t>
                      </a:r>
                      <a:endParaRPr lang="zh-CN" sz="2800" kern="100" dirty="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中国共产党自成立以来便致力于为广大人民谋幸福</a:t>
                      </a:r>
                      <a:endParaRPr lang="zh-CN" sz="2800" kern="100" dirty="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273051" y="908721"/>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66147777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1114258474"/>
              </p:ext>
            </p:extLst>
          </p:nvPr>
        </p:nvGraphicFramePr>
        <p:xfrm>
          <a:off x="913011" y="1711127"/>
          <a:ext cx="10441160" cy="3632448"/>
        </p:xfrm>
        <a:graphic>
          <a:graphicData uri="http://schemas.openxmlformats.org/drawingml/2006/table">
            <a:tbl>
              <a:tblPr/>
              <a:tblGrid>
                <a:gridCol w="447427"/>
                <a:gridCol w="3441005"/>
                <a:gridCol w="3168352"/>
                <a:gridCol w="3384376"/>
              </a:tblGrid>
              <a:tr h="3632448">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关系</a:t>
                      </a:r>
                      <a:endParaRPr lang="zh-CN" sz="2800" kern="100" dirty="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国家富强是中国梦的实现基础，民族振兴是中国梦的核心内容，人民幸福是中国梦的奋斗目标。国家富强，民族振兴才有坚实的基础，人民幸福才有根本的保障。国家富强与民族振兴最终落脚点都是人民的幸福。只有人民过上了幸福的生活，民族才会振兴，国家才能真正强大</a:t>
                      </a:r>
                      <a:endParaRPr lang="zh-CN" sz="2800" kern="100" dirty="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r>
            </a:tbl>
          </a:graphicData>
        </a:graphic>
      </p:graphicFrame>
      <p:sp>
        <p:nvSpPr>
          <p:cNvPr id="4" name="矩形 3"/>
          <p:cNvSpPr/>
          <p:nvPr/>
        </p:nvSpPr>
        <p:spPr>
          <a:xfrm>
            <a:off x="1288430" y="1052736"/>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368995393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43201"/>
            <a:ext cx="10975658" cy="6110136"/>
          </a:xfrm>
        </p:spPr>
        <p:txBody>
          <a:bodyPr>
            <a:noAutofit/>
          </a:bodyPr>
          <a:lstStyle/>
          <a:p>
            <a:pPr indent="713740" algn="just">
              <a:lnSpc>
                <a:spcPct val="130000"/>
              </a:lnSpc>
              <a:tabLst>
                <a:tab pos="5311140" algn="l"/>
              </a:tabLst>
            </a:pPr>
            <a:r>
              <a:rPr lang="zh-CN" altLang="zh-CN" b="1" kern="100" dirty="0">
                <a:solidFill>
                  <a:srgbClr val="0000FF"/>
                </a:solidFill>
                <a:latin typeface="Times New Roman"/>
                <a:ea typeface="方正细黑一简体"/>
                <a:cs typeface="Times New Roman"/>
              </a:rPr>
              <a:t>能力的综合、应用与发展</a:t>
            </a:r>
            <a:endParaRPr lang="zh-CN" altLang="zh-CN" kern="100" dirty="0">
              <a:latin typeface="宋体"/>
              <a:cs typeface="Courier New"/>
            </a:endParaRPr>
          </a:p>
          <a:p>
            <a:pPr indent="713740" algn="just">
              <a:lnSpc>
                <a:spcPct val="130000"/>
              </a:lnSpc>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浙江</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月选考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因为过度垦荒放牧，宁夏西海固曾经陷入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越穷越垦、越垦越穷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的循环。在党的领导下，渴望过上幸福生活的西海固人民艰苦奋斗，治山、治水、治穷一起发力。</a:t>
            </a:r>
            <a:r>
              <a:rPr lang="en-US" altLang="zh-CN" b="1" kern="100" dirty="0">
                <a:latin typeface="Times New Roman"/>
                <a:ea typeface="方正细黑一简体"/>
                <a:cs typeface="Courier New"/>
              </a:rPr>
              <a:t>10</a:t>
            </a:r>
            <a:r>
              <a:rPr lang="zh-CN" altLang="zh-CN" b="1" kern="100" dirty="0">
                <a:latin typeface="Times New Roman"/>
                <a:ea typeface="方正细黑一简体"/>
                <a:cs typeface="Times New Roman"/>
              </a:rPr>
              <a:t>年后，山坡绿了，村庄美了，老百姓的日子也红火了。从西海固人民梦想成真可以看出，中国梦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0000"/>
              </a:lnSpc>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．归根到底是中国人民的梦　</a:t>
            </a:r>
            <a:endParaRPr lang="zh-CN" altLang="zh-CN" kern="100" dirty="0">
              <a:latin typeface="宋体"/>
              <a:cs typeface="Courier New"/>
            </a:endParaRPr>
          </a:p>
          <a:p>
            <a:pPr indent="713740" algn="just">
              <a:lnSpc>
                <a:spcPct val="130000"/>
              </a:lnSpc>
              <a:tabLst>
                <a:tab pos="531114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．是中国人民奉献世界的梦</a:t>
            </a:r>
            <a:endParaRPr lang="zh-CN" altLang="zh-CN" kern="100" dirty="0">
              <a:latin typeface="宋体"/>
              <a:cs typeface="Courier New"/>
            </a:endParaRPr>
          </a:p>
          <a:p>
            <a:pPr indent="713740" algn="just">
              <a:lnSpc>
                <a:spcPct val="130000"/>
              </a:lnSpc>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．是每个中国人梦想的总和　</a:t>
            </a:r>
            <a:endParaRPr lang="zh-CN" altLang="zh-CN" kern="100" dirty="0">
              <a:latin typeface="宋体"/>
              <a:cs typeface="Courier New"/>
            </a:endParaRPr>
          </a:p>
          <a:p>
            <a:pPr indent="713740" algn="just">
              <a:lnSpc>
                <a:spcPct val="130000"/>
              </a:lnSpc>
              <a:tabLst>
                <a:tab pos="531114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．需要更为完善的制度保障其实</a:t>
            </a:r>
            <a:r>
              <a:rPr lang="zh-CN" altLang="zh-CN" b="1" kern="100" dirty="0" smtClean="0">
                <a:latin typeface="Times New Roman"/>
                <a:ea typeface="方正细黑一简体"/>
                <a:cs typeface="Times New Roman"/>
              </a:rPr>
              <a:t>现</a:t>
            </a:r>
            <a:endParaRPr lang="zh-CN" altLang="zh-CN" kern="100" dirty="0">
              <a:latin typeface="宋体"/>
              <a:cs typeface="Courier New"/>
            </a:endParaRPr>
          </a:p>
        </p:txBody>
      </p:sp>
    </p:spTree>
    <p:extLst>
      <p:ext uri="{BB962C8B-B14F-4D97-AF65-F5344CB8AC3E}">
        <p14:creationId xmlns:p14="http://schemas.microsoft.com/office/powerpoint/2010/main" val="126593227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847255"/>
            <a:ext cx="10975658" cy="4886001"/>
          </a:xfrm>
        </p:spPr>
        <p:txBody>
          <a:bodyPr>
            <a:normAutofit/>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从西海固人民梦想成真可以看出，中国梦归根到底是中国人民的梦，</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正确。</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材料不涉及中国梦与世界梦的关系，不涉及中国梦是中国人民奉献世界的梦，排除</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。中国梦归根到底是人民的梦，但不是每个中国人梦想的简单相加，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总和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的说法错误，排除</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材料强调中国梦与人民的关系，不涉及中国梦需要更为完善的制度保障其实现，排除</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661477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66545" y="404664"/>
            <a:ext cx="10975658" cy="6254151"/>
          </a:xfrm>
        </p:spPr>
        <p:txBody>
          <a:bodyPr>
            <a:normAutofit lnSpcReduction="10000"/>
          </a:bodyPr>
          <a:lstStyle/>
          <a:p>
            <a:pPr indent="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．中国梦是国家的梦、民族的梦，也是每一个中华儿女的梦。国家好、民族好，大家才会好。中国梦的提出，释放出巨大的正能量，使人们产生强烈的心灵共鸣。这是因为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中国梦把国家的追求、民族的向往、人民的期盼融为一体　</a:t>
            </a:r>
            <a:endParaRPr lang="en-US" altLang="zh-CN" b="1" kern="100" dirty="0" smtClean="0">
              <a:latin typeface="Times New Roman"/>
              <a:ea typeface="方正细黑一简体"/>
              <a:cs typeface="Times New Roman"/>
            </a:endParaRPr>
          </a:p>
          <a:p>
            <a:pPr indent="0" algn="just">
              <a:tabLst>
                <a:tab pos="5311140" algn="l"/>
              </a:tabLst>
            </a:pPr>
            <a:r>
              <a:rPr lang="zh-CN" altLang="zh-CN" b="1" kern="100" dirty="0" smtClean="0">
                <a:latin typeface="宋体"/>
                <a:cs typeface="宋体"/>
              </a:rPr>
              <a:t>②</a:t>
            </a:r>
            <a:r>
              <a:rPr lang="zh-CN" altLang="zh-CN" b="1" kern="100" dirty="0">
                <a:latin typeface="Times New Roman"/>
                <a:ea typeface="方正细黑一简体"/>
                <a:cs typeface="Times New Roman"/>
              </a:rPr>
              <a:t>中国梦是中国人民追求幸福的梦，体现了中国人民的整体利益　</a:t>
            </a:r>
            <a:endParaRPr lang="en-US" altLang="zh-CN" b="1" kern="100" dirty="0" smtClean="0">
              <a:latin typeface="Times New Roman"/>
              <a:ea typeface="方正细黑一简体"/>
              <a:cs typeface="Times New Roman"/>
            </a:endParaRPr>
          </a:p>
          <a:p>
            <a:pPr indent="0" algn="just">
              <a:tabLst>
                <a:tab pos="5311140" algn="l"/>
              </a:tabLst>
            </a:pPr>
            <a:r>
              <a:rPr lang="zh-CN" altLang="zh-CN" b="1" kern="100" dirty="0" smtClean="0">
                <a:latin typeface="宋体"/>
                <a:cs typeface="宋体"/>
              </a:rPr>
              <a:t>③</a:t>
            </a:r>
            <a:r>
              <a:rPr lang="zh-CN" altLang="zh-CN" b="1" kern="100" dirty="0">
                <a:latin typeface="Times New Roman"/>
                <a:ea typeface="方正细黑一简体"/>
                <a:cs typeface="Times New Roman"/>
              </a:rPr>
              <a:t>中国梦归根到底是奉献世界的梦，同世界人民的梦想息息相关　</a:t>
            </a:r>
            <a:endParaRPr lang="en-US" altLang="zh-CN" b="1" kern="100" dirty="0" smtClean="0">
              <a:latin typeface="Times New Roman"/>
              <a:ea typeface="方正细黑一简体"/>
              <a:cs typeface="Times New Roman"/>
            </a:endParaRPr>
          </a:p>
          <a:p>
            <a:pPr indent="0" algn="just">
              <a:tabLst>
                <a:tab pos="5311140" algn="l"/>
              </a:tabLst>
            </a:pPr>
            <a:r>
              <a:rPr lang="zh-CN" altLang="zh-CN" b="1" kern="100" dirty="0" smtClean="0">
                <a:latin typeface="宋体"/>
                <a:cs typeface="宋体"/>
              </a:rPr>
              <a:t>④</a:t>
            </a:r>
            <a:r>
              <a:rPr lang="zh-CN" altLang="zh-CN" b="1" kern="100" dirty="0">
                <a:latin typeface="Times New Roman"/>
                <a:ea typeface="方正细黑一简体"/>
                <a:cs typeface="Times New Roman"/>
              </a:rPr>
              <a:t>中国梦表达了每一个中华儿女的共同愿景，能够确保每个公民实现幸福梦</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sz="1050" kern="100" dirty="0">
              <a:latin typeface="宋体"/>
              <a:cs typeface="Courier New"/>
            </a:endParaRPr>
          </a:p>
        </p:txBody>
      </p:sp>
    </p:spTree>
    <p:extLst>
      <p:ext uri="{BB962C8B-B14F-4D97-AF65-F5344CB8AC3E}">
        <p14:creationId xmlns:p14="http://schemas.microsoft.com/office/powerpoint/2010/main" val="368995393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24979" y="1135287"/>
            <a:ext cx="10744412" cy="4525963"/>
          </a:xfrm>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中国梦使人们产生强烈的心灵共鸣，是因为中国梦把国家的追求、民族的向往、人民的期盼融为一体，是中国人民追求幸福的梦，体现了中国人民的整体利益，</a:t>
            </a:r>
            <a:r>
              <a:rPr lang="zh-CN" altLang="zh-CN" b="1" kern="100" dirty="0">
                <a:latin typeface="宋体"/>
                <a:cs typeface="宋体"/>
              </a:rPr>
              <a:t>①②</a:t>
            </a:r>
            <a:r>
              <a:rPr lang="zh-CN" altLang="zh-CN" b="1" kern="100" dirty="0">
                <a:latin typeface="Times New Roman"/>
                <a:ea typeface="方正细黑一简体"/>
                <a:cs typeface="Times New Roman"/>
              </a:rPr>
              <a:t>正确。中国梦归根到底是人民的梦，</a:t>
            </a:r>
            <a:r>
              <a:rPr lang="zh-CN" altLang="zh-CN" b="1" kern="100" dirty="0">
                <a:latin typeface="宋体"/>
                <a:cs typeface="宋体"/>
              </a:rPr>
              <a:t>③</a:t>
            </a:r>
            <a:r>
              <a:rPr lang="zh-CN" altLang="zh-CN" b="1" kern="100" dirty="0">
                <a:latin typeface="Times New Roman"/>
                <a:ea typeface="方正细黑一简体"/>
                <a:cs typeface="Times New Roman"/>
              </a:rPr>
              <a:t>错误。</a:t>
            </a:r>
            <a:r>
              <a:rPr lang="zh-CN" altLang="zh-CN" b="1" kern="100" dirty="0">
                <a:latin typeface="宋体"/>
                <a:cs typeface="宋体"/>
              </a:rPr>
              <a:t>④</a:t>
            </a:r>
            <a:r>
              <a:rPr lang="zh-CN" altLang="zh-CN" b="1" kern="100" dirty="0">
                <a:latin typeface="Times New Roman"/>
                <a:ea typeface="方正细黑一简体"/>
                <a:cs typeface="Times New Roman"/>
              </a:rPr>
              <a:t>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确保</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说法过于绝对且</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公民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表述也不正确，排除。</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65932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775249"/>
            <a:ext cx="10975658" cy="5102023"/>
          </a:xfrm>
        </p:spPr>
        <p:txBody>
          <a:bodyPr>
            <a:normAutofit/>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．电视剧《功勋》分别还原了李延年、于敏、张富清、黄旭华、申纪兰、孙家栋、屠呦呦和袁隆平这</a:t>
            </a:r>
            <a:r>
              <a:rPr lang="en-US" altLang="zh-CN" b="1" kern="100" dirty="0">
                <a:latin typeface="Times New Roman"/>
                <a:ea typeface="方正细黑一简体"/>
                <a:cs typeface="Courier New"/>
              </a:rPr>
              <a:t>8</a:t>
            </a:r>
            <a:r>
              <a:rPr lang="zh-CN" altLang="zh-CN" b="1" kern="100" dirty="0">
                <a:latin typeface="Times New Roman"/>
                <a:ea typeface="方正细黑一简体"/>
                <a:cs typeface="Times New Roman"/>
              </a:rPr>
              <a:t>位获得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共和国勋章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的人物的事迹。他们是真正的英雄，是一个民族最闪亮的坐标。从他们身上折射出作为青少年的我们应该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热爱伟大的祖国　</a:t>
            </a:r>
            <a:r>
              <a:rPr lang="zh-CN" altLang="zh-CN" b="1" kern="100" dirty="0">
                <a:latin typeface="宋体"/>
                <a:cs typeface="宋体"/>
              </a:rPr>
              <a:t>②</a:t>
            </a:r>
            <a:r>
              <a:rPr lang="zh-CN" altLang="zh-CN" b="1" kern="100" dirty="0">
                <a:latin typeface="Times New Roman"/>
                <a:ea typeface="方正细黑一简体"/>
                <a:cs typeface="Times New Roman"/>
              </a:rPr>
              <a:t>担当时代责任</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优先发展教育　　</a:t>
            </a:r>
            <a:r>
              <a:rPr lang="zh-CN" altLang="zh-CN" b="1" kern="100" dirty="0">
                <a:latin typeface="宋体"/>
                <a:cs typeface="宋体"/>
              </a:rPr>
              <a:t>④</a:t>
            </a:r>
            <a:r>
              <a:rPr lang="zh-CN" altLang="zh-CN" b="1" kern="100" dirty="0">
                <a:latin typeface="Times New Roman"/>
                <a:ea typeface="方正细黑一简体"/>
                <a:cs typeface="Times New Roman"/>
              </a:rPr>
              <a:t>建立共和国勋章碑</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effectLst/>
              <a:latin typeface="宋体"/>
              <a:cs typeface="Courier New"/>
            </a:endParaRPr>
          </a:p>
        </p:txBody>
      </p:sp>
    </p:spTree>
    <p:extLst>
      <p:ext uri="{BB962C8B-B14F-4D97-AF65-F5344CB8AC3E}">
        <p14:creationId xmlns:p14="http://schemas.microsoft.com/office/powerpoint/2010/main" val="266147777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484784"/>
            <a:ext cx="10975658" cy="3661864"/>
          </a:xfrm>
        </p:spPr>
        <p:txBody>
          <a:bodyPr/>
          <a:lstStyle/>
          <a:p>
            <a:pPr indent="713740" algn="just">
              <a:lnSpc>
                <a:spcPct val="200000"/>
              </a:lnSpc>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endParaRPr lang="zh-CN" altLang="zh-CN" sz="1050" kern="100" dirty="0">
              <a:latin typeface="宋体"/>
              <a:cs typeface="Courier New"/>
            </a:endParaRPr>
          </a:p>
          <a:p>
            <a:pPr indent="713740" algn="just">
              <a:lnSpc>
                <a:spcPct val="200000"/>
              </a:lnSpc>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青</a:t>
            </a:r>
            <a:r>
              <a:rPr lang="zh-CN" altLang="zh-CN" b="1" kern="100" dirty="0">
                <a:latin typeface="Times New Roman"/>
                <a:ea typeface="方正细黑一简体"/>
                <a:cs typeface="Times New Roman"/>
              </a:rPr>
              <a:t>少年应该热爱伟大的祖国，担当时代责任，</a:t>
            </a:r>
            <a:r>
              <a:rPr lang="zh-CN" altLang="zh-CN" b="1" kern="100" dirty="0">
                <a:latin typeface="宋体"/>
                <a:cs typeface="宋体"/>
              </a:rPr>
              <a:t>①②</a:t>
            </a:r>
            <a:r>
              <a:rPr lang="zh-CN" altLang="zh-CN" b="1" kern="100" dirty="0">
                <a:latin typeface="Times New Roman"/>
                <a:ea typeface="方正细黑一简体"/>
                <a:cs typeface="Times New Roman"/>
              </a:rPr>
              <a:t>正确。</a:t>
            </a:r>
            <a:r>
              <a:rPr lang="zh-CN" altLang="zh-CN" b="1" kern="100" dirty="0">
                <a:latin typeface="宋体"/>
                <a:cs typeface="宋体"/>
              </a:rPr>
              <a:t>③④</a:t>
            </a:r>
            <a:r>
              <a:rPr lang="zh-CN" altLang="zh-CN" b="1" kern="100" dirty="0">
                <a:latin typeface="Times New Roman"/>
                <a:ea typeface="方正细黑一简体"/>
                <a:cs typeface="Times New Roman"/>
              </a:rPr>
              <a:t>不是青少年的做法。</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3689953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43201"/>
            <a:ext cx="10975658" cy="6110136"/>
          </a:xfrm>
        </p:spPr>
        <p:txBody>
          <a:bodyPr>
            <a:noAutofit/>
          </a:bodyPr>
          <a:lstStyle/>
          <a:p>
            <a:pPr indent="71374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．中国梦，说到底还是广大人民群众追求美好生活、筑就幸福家园的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强国梦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民族梦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飞天梦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的绮丽演绎。中国载人航天工程立项实施</a:t>
            </a:r>
            <a:r>
              <a:rPr lang="en-US" altLang="zh-CN" b="1" kern="100" dirty="0">
                <a:latin typeface="Times New Roman"/>
                <a:ea typeface="方正细黑一简体"/>
                <a:cs typeface="Courier New"/>
              </a:rPr>
              <a:t>30</a:t>
            </a:r>
            <a:r>
              <a:rPr lang="zh-CN" altLang="zh-CN" b="1" kern="100" dirty="0">
                <a:latin typeface="Times New Roman"/>
                <a:ea typeface="方正细黑一简体"/>
                <a:cs typeface="Times New Roman"/>
              </a:rPr>
              <a:t>年来，经过几代航天人的接力奋斗，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天问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天和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嫦娥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夸父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等自主创新成果喷涌而出，国家创新能力综合排名跃升至世界前列，映照出追求科技自立自强的中国决心、中国担当、中国实力；迄今超过</a:t>
            </a:r>
            <a:r>
              <a:rPr lang="en-US" altLang="zh-CN" b="1" kern="100" dirty="0">
                <a:latin typeface="Times New Roman"/>
                <a:ea typeface="方正细黑一简体"/>
                <a:cs typeface="Courier New"/>
              </a:rPr>
              <a:t>2 000</a:t>
            </a:r>
            <a:r>
              <a:rPr lang="zh-CN" altLang="zh-CN" b="1" kern="100" dirty="0">
                <a:latin typeface="Times New Roman"/>
                <a:ea typeface="方正细黑一简体"/>
                <a:cs typeface="Times New Roman"/>
              </a:rPr>
              <a:t>项航天科学技术服务国计民生，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天宫课堂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趣味实验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参与广泛、讨论热烈，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布满太空足迹，亿万百姓自豪感、幸福感、成就感不断攀升，民族自信、使命光荣意识澎湃迸发</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126593227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24979" y="260648"/>
            <a:ext cx="10975658" cy="4525963"/>
          </a:xfrm>
        </p:spPr>
        <p:txBody>
          <a:bodyPr>
            <a:noAutofit/>
          </a:bodyPr>
          <a:lstStyle/>
          <a:p>
            <a:pPr indent="713740" algn="just">
              <a:tabLst>
                <a:tab pos="5311140" algn="l"/>
              </a:tabLst>
            </a:pPr>
            <a:r>
              <a:rPr lang="zh-CN" altLang="zh-CN" b="1" kern="100" dirty="0">
                <a:latin typeface="Times New Roman"/>
                <a:ea typeface="方正细黑一简体"/>
                <a:cs typeface="Times New Roman"/>
              </a:rPr>
              <a:t>请结合材料并运用《中国特色社会主义》的知识，以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中国梦</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飞天梦</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我的梦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为主题，写一篇演讲稿。</a:t>
            </a:r>
            <a:endParaRPr lang="zh-CN" altLang="zh-CN"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要求：</a:t>
            </a:r>
            <a:r>
              <a:rPr lang="zh-CN" altLang="zh-CN" b="1" kern="100" dirty="0">
                <a:latin typeface="宋体"/>
                <a:cs typeface="宋体"/>
              </a:rPr>
              <a:t>①</a:t>
            </a:r>
            <a:r>
              <a:rPr lang="zh-CN" altLang="zh-CN" b="1" kern="100" dirty="0">
                <a:latin typeface="Times New Roman"/>
                <a:ea typeface="方正细黑一简体"/>
                <a:cs typeface="Times New Roman"/>
              </a:rPr>
              <a:t>围绕主题，观点明确；</a:t>
            </a:r>
            <a:r>
              <a:rPr lang="zh-CN" altLang="zh-CN" b="1" kern="100" dirty="0">
                <a:latin typeface="宋体"/>
                <a:cs typeface="宋体"/>
              </a:rPr>
              <a:t>②</a:t>
            </a:r>
            <a:r>
              <a:rPr lang="zh-CN" altLang="zh-CN" b="1" kern="100" dirty="0">
                <a:latin typeface="Times New Roman"/>
                <a:ea typeface="方正细黑一简体"/>
                <a:cs typeface="Times New Roman"/>
              </a:rPr>
              <a:t>论证充分，逻辑清晰；</a:t>
            </a:r>
            <a:r>
              <a:rPr lang="zh-CN" altLang="zh-CN" b="1" kern="100" dirty="0">
                <a:latin typeface="宋体"/>
                <a:cs typeface="宋体"/>
              </a:rPr>
              <a:t>③</a:t>
            </a:r>
            <a:r>
              <a:rPr lang="zh-CN" altLang="zh-CN" b="1" kern="100" dirty="0">
                <a:latin typeface="Times New Roman"/>
                <a:ea typeface="方正细黑一简体"/>
                <a:cs typeface="Times New Roman"/>
              </a:rPr>
              <a:t>学科术语使用规范；</a:t>
            </a:r>
            <a:r>
              <a:rPr lang="zh-CN" altLang="zh-CN" b="1" kern="100" dirty="0">
                <a:latin typeface="宋体"/>
                <a:cs typeface="宋体"/>
              </a:rPr>
              <a:t>④</a:t>
            </a:r>
            <a:r>
              <a:rPr lang="zh-CN" altLang="zh-CN" b="1" kern="100" dirty="0">
                <a:latin typeface="Times New Roman"/>
                <a:ea typeface="方正细黑一简体"/>
                <a:cs typeface="Times New Roman"/>
              </a:rPr>
              <a:t>总字数</a:t>
            </a:r>
            <a:r>
              <a:rPr lang="en-US" altLang="zh-CN" b="1" kern="100" dirty="0">
                <a:latin typeface="Times New Roman"/>
                <a:ea typeface="方正细黑一简体"/>
                <a:cs typeface="Courier New"/>
              </a:rPr>
              <a:t>250</a:t>
            </a:r>
            <a:r>
              <a:rPr lang="zh-CN" altLang="zh-CN" b="1" kern="100" dirty="0">
                <a:latin typeface="Times New Roman"/>
                <a:ea typeface="方正细黑一简体"/>
                <a:cs typeface="Times New Roman"/>
              </a:rPr>
              <a:t>字左右。</a:t>
            </a:r>
            <a:endParaRPr lang="zh-CN" altLang="zh-CN"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答案示例：</a:t>
            </a:r>
            <a:r>
              <a:rPr lang="zh-CN" altLang="zh-CN" b="1" kern="100" dirty="0">
                <a:latin typeface="Times New Roman"/>
                <a:ea typeface="方正细黑一简体"/>
                <a:cs typeface="Times New Roman"/>
              </a:rPr>
              <a:t>中国梦的本质是国家富强、民族振兴、人民幸福。九霄凌云再问天，阔步共筑中国梦。新时代的飞天梦是中国梦的重要组成部分，航天探索必将为加快实现中华民族伟大复兴的中国梦奠定更加坚实的基础。在建设现代化强国的新征程中，我们要把个人梦想融入国家和民族伟大梦想中，要自觉把个人的命运同祖国和民族的命</a:t>
            </a:r>
            <a:r>
              <a:rPr lang="zh-CN" altLang="zh-CN" b="1" kern="100" dirty="0" smtClean="0">
                <a:latin typeface="Times New Roman"/>
                <a:ea typeface="方正细黑一简体"/>
                <a:cs typeface="Times New Roman"/>
              </a:rPr>
              <a:t>运</a:t>
            </a:r>
            <a:endParaRPr lang="zh-CN" altLang="en-US" dirty="0"/>
          </a:p>
        </p:txBody>
      </p:sp>
    </p:spTree>
    <p:extLst>
      <p:ext uri="{BB962C8B-B14F-4D97-AF65-F5344CB8AC3E}">
        <p14:creationId xmlns:p14="http://schemas.microsoft.com/office/powerpoint/2010/main" val="2661477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495327"/>
            <a:ext cx="10975658" cy="3877889"/>
          </a:xfrm>
        </p:spPr>
        <p:txBody>
          <a:bodyPr/>
          <a:lstStyle/>
          <a:p>
            <a:pPr indent="0" algn="just">
              <a:tabLst>
                <a:tab pos="5311140" algn="l"/>
              </a:tabLst>
            </a:pPr>
            <a:r>
              <a:rPr lang="zh-CN" altLang="zh-CN" b="1" kern="100" dirty="0">
                <a:latin typeface="Times New Roman"/>
                <a:ea typeface="方正细黑一简体"/>
                <a:cs typeface="Times New Roman"/>
              </a:rPr>
              <a:t>紧紧联系在一起，把个人的理想追求同国家的发展紧紧联系在一起，努力做奉献社会、服务人民的实干家，在不断向前的社会实践中发挥青春之力。要坚定理想信念，志存高远，脚踏实地，勇做时代的弄潮儿，在实现中国梦的生动实践中放飞青春梦想，在为人民利益的不懈奋斗中书写人生华章</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49926272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直角三角形 3"/>
          <p:cNvSpPr/>
          <p:nvPr/>
        </p:nvSpPr>
        <p:spPr>
          <a:xfrm rot="10800000">
            <a:off x="6704455" y="6646"/>
            <a:ext cx="5495484" cy="5554154"/>
          </a:xfrm>
          <a:prstGeom prst="rtTriangle">
            <a:avLst/>
          </a:prstGeom>
          <a:solidFill>
            <a:srgbClr val="3DB19E"/>
          </a:solidFill>
          <a:ln>
            <a:noFill/>
          </a:ln>
          <a:effectLst>
            <a:outerShdw blurRad="88900" dist="88900" dir="7800000" algn="b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a:off x="0" y="2371961"/>
            <a:ext cx="4438650" cy="4486037"/>
          </a:xfrm>
          <a:prstGeom prst="rtTriangle">
            <a:avLst/>
          </a:prstGeom>
          <a:solidFill>
            <a:srgbClr val="C4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a:off x="0" y="2900895"/>
            <a:ext cx="3915304" cy="3957104"/>
          </a:xfrm>
          <a:prstGeom prst="rtTriangle">
            <a:avLst/>
          </a:prstGeom>
          <a:solidFill>
            <a:srgbClr val="3DB19E"/>
          </a:solidFill>
          <a:ln>
            <a:noFill/>
          </a:ln>
          <a:effectLst>
            <a:outerShdw blurRad="88900" dist="889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816131">
            <a:hlinkClick r:id="rId2" action="ppaction://hlinkfile"/>
          </p:cNvPr>
          <p:cNvSpPr txBox="1"/>
          <p:nvPr/>
        </p:nvSpPr>
        <p:spPr>
          <a:xfrm>
            <a:off x="552971" y="2564904"/>
            <a:ext cx="9001000" cy="1384995"/>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28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8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框题跟踪检测（八） 实现中华民族伟大复兴的中国梦</a:t>
            </a:r>
            <a:r>
              <a:rPr lang="en-US" altLang="zh-CN" sz="28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2800" b="1" dirty="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800" b="1" i="0" u="none" strike="noStrike" cap="none" normalizeH="0" baseline="0" dirty="0" smtClean="0">
                <a:ln>
                  <a:noFill/>
                </a:ln>
                <a:solidFill>
                  <a:schemeClr val="bg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28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28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28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2800" b="0" i="0" u="none" strike="noStrike" cap="none" normalizeH="0" baseline="0" dirty="0" smtClean="0">
              <a:ln>
                <a:noFill/>
              </a:ln>
              <a:solidFill>
                <a:schemeClr val="bg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4"/>
          <p:cNvGrpSpPr>
            <a:grpSpLocks noChangeAspect="1"/>
          </p:cNvGrpSpPr>
          <p:nvPr/>
        </p:nvGrpSpPr>
        <p:grpSpPr bwMode="auto">
          <a:xfrm flipH="1">
            <a:off x="6538371" y="28472"/>
            <a:ext cx="5607888" cy="6784904"/>
            <a:chOff x="2050" y="1166"/>
            <a:chExt cx="2913" cy="3153"/>
          </a:xfrm>
          <a:solidFill>
            <a:schemeClr val="bg1">
              <a:lumMod val="95000"/>
            </a:schemeClr>
          </a:solidFill>
        </p:grpSpPr>
        <p:sp>
          <p:nvSpPr>
            <p:cNvPr id="12" name="Freeform 5"/>
            <p:cNvSpPr/>
            <p:nvPr/>
          </p:nvSpPr>
          <p:spPr bwMode="auto">
            <a:xfrm>
              <a:off x="2855" y="1166"/>
              <a:ext cx="1690" cy="1650"/>
            </a:xfrm>
            <a:custGeom>
              <a:avLst/>
              <a:gdLst>
                <a:gd name="T0" fmla="*/ 502 w 1310"/>
                <a:gd name="T1" fmla="*/ 0 h 1280"/>
                <a:gd name="T2" fmla="*/ 551 w 1310"/>
                <a:gd name="T3" fmla="*/ 1280 h 1280"/>
                <a:gd name="T4" fmla="*/ 587 w 1310"/>
                <a:gd name="T5" fmla="*/ 575 h 1280"/>
                <a:gd name="T6" fmla="*/ 657 w 1310"/>
                <a:gd name="T7" fmla="*/ 1259 h 1280"/>
                <a:gd name="T8" fmla="*/ 502 w 1310"/>
                <a:gd name="T9" fmla="*/ 0 h 1280"/>
              </a:gdLst>
              <a:ahLst/>
              <a:cxnLst>
                <a:cxn ang="0">
                  <a:pos x="T0" y="T1"/>
                </a:cxn>
                <a:cxn ang="0">
                  <a:pos x="T2" y="T3"/>
                </a:cxn>
                <a:cxn ang="0">
                  <a:pos x="T4" y="T5"/>
                </a:cxn>
                <a:cxn ang="0">
                  <a:pos x="T6" y="T7"/>
                </a:cxn>
                <a:cxn ang="0">
                  <a:pos x="T8" y="T9"/>
                </a:cxn>
              </a:cxnLst>
              <a:rect l="0" t="0" r="r" b="b"/>
              <a:pathLst>
                <a:path w="1310" h="1280">
                  <a:moveTo>
                    <a:pt x="502" y="0"/>
                  </a:moveTo>
                  <a:cubicBezTo>
                    <a:pt x="0" y="806"/>
                    <a:pt x="551" y="1280"/>
                    <a:pt x="551" y="1280"/>
                  </a:cubicBezTo>
                  <a:cubicBezTo>
                    <a:pt x="462" y="1051"/>
                    <a:pt x="587" y="575"/>
                    <a:pt x="587" y="575"/>
                  </a:cubicBezTo>
                  <a:cubicBezTo>
                    <a:pt x="550" y="788"/>
                    <a:pt x="657" y="1259"/>
                    <a:pt x="657" y="1259"/>
                  </a:cubicBezTo>
                  <a:cubicBezTo>
                    <a:pt x="1310" y="557"/>
                    <a:pt x="502" y="0"/>
                    <a:pt x="50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3" name="Freeform 9"/>
            <p:cNvSpPr/>
            <p:nvPr/>
          </p:nvSpPr>
          <p:spPr bwMode="auto">
            <a:xfrm>
              <a:off x="2050" y="2088"/>
              <a:ext cx="1324" cy="850"/>
            </a:xfrm>
            <a:custGeom>
              <a:avLst/>
              <a:gdLst>
                <a:gd name="T0" fmla="*/ 374 w 1026"/>
                <a:gd name="T1" fmla="*/ 0 h 659"/>
                <a:gd name="T2" fmla="*/ 0 w 1026"/>
                <a:gd name="T3" fmla="*/ 74 h 659"/>
                <a:gd name="T4" fmla="*/ 813 w 1026"/>
                <a:gd name="T5" fmla="*/ 659 h 659"/>
                <a:gd name="T6" fmla="*/ 993 w 1026"/>
                <a:gd name="T7" fmla="*/ 637 h 659"/>
                <a:gd name="T8" fmla="*/ 475 w 1026"/>
                <a:gd name="T9" fmla="*/ 279 h 659"/>
                <a:gd name="T10" fmla="*/ 1026 w 1026"/>
                <a:gd name="T11" fmla="*/ 547 h 659"/>
                <a:gd name="T12" fmla="*/ 374 w 1026"/>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1026" h="659">
                  <a:moveTo>
                    <a:pt x="374" y="0"/>
                  </a:moveTo>
                  <a:cubicBezTo>
                    <a:pt x="169" y="0"/>
                    <a:pt x="0" y="74"/>
                    <a:pt x="0" y="74"/>
                  </a:cubicBezTo>
                  <a:cubicBezTo>
                    <a:pt x="248" y="574"/>
                    <a:pt x="601" y="659"/>
                    <a:pt x="813" y="659"/>
                  </a:cubicBezTo>
                  <a:cubicBezTo>
                    <a:pt x="922" y="659"/>
                    <a:pt x="993" y="637"/>
                    <a:pt x="993" y="637"/>
                  </a:cubicBezTo>
                  <a:cubicBezTo>
                    <a:pt x="778" y="597"/>
                    <a:pt x="475" y="279"/>
                    <a:pt x="475" y="279"/>
                  </a:cubicBezTo>
                  <a:cubicBezTo>
                    <a:pt x="620" y="407"/>
                    <a:pt x="1026" y="547"/>
                    <a:pt x="1026" y="547"/>
                  </a:cubicBezTo>
                  <a:cubicBezTo>
                    <a:pt x="904" y="102"/>
                    <a:pt x="615" y="0"/>
                    <a:pt x="374"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4" name="Freeform 10"/>
            <p:cNvSpPr/>
            <p:nvPr/>
          </p:nvSpPr>
          <p:spPr bwMode="auto">
            <a:xfrm>
              <a:off x="2273" y="2988"/>
              <a:ext cx="920" cy="486"/>
            </a:xfrm>
            <a:custGeom>
              <a:avLst/>
              <a:gdLst>
                <a:gd name="T0" fmla="*/ 422 w 713"/>
                <a:gd name="T1" fmla="*/ 0 h 377"/>
                <a:gd name="T2" fmla="*/ 0 w 713"/>
                <a:gd name="T3" fmla="*/ 328 h 377"/>
                <a:gd name="T4" fmla="*/ 267 w 713"/>
                <a:gd name="T5" fmla="*/ 377 h 377"/>
                <a:gd name="T6" fmla="*/ 713 w 713"/>
                <a:gd name="T7" fmla="*/ 138 h 377"/>
                <a:gd name="T8" fmla="*/ 343 w 713"/>
                <a:gd name="T9" fmla="*/ 207 h 377"/>
                <a:gd name="T10" fmla="*/ 312 w 713"/>
                <a:gd name="T11" fmla="*/ 207 h 377"/>
                <a:gd name="T12" fmla="*/ 688 w 713"/>
                <a:gd name="T13" fmla="*/ 81 h 377"/>
                <a:gd name="T14" fmla="*/ 422 w 713"/>
                <a:gd name="T15" fmla="*/ 0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377">
                  <a:moveTo>
                    <a:pt x="422" y="0"/>
                  </a:moveTo>
                  <a:cubicBezTo>
                    <a:pt x="131" y="0"/>
                    <a:pt x="0" y="328"/>
                    <a:pt x="0" y="328"/>
                  </a:cubicBezTo>
                  <a:cubicBezTo>
                    <a:pt x="101" y="363"/>
                    <a:pt x="190" y="377"/>
                    <a:pt x="267" y="377"/>
                  </a:cubicBezTo>
                  <a:cubicBezTo>
                    <a:pt x="586" y="377"/>
                    <a:pt x="713" y="138"/>
                    <a:pt x="713" y="138"/>
                  </a:cubicBezTo>
                  <a:cubicBezTo>
                    <a:pt x="619" y="201"/>
                    <a:pt x="419" y="207"/>
                    <a:pt x="343" y="207"/>
                  </a:cubicBezTo>
                  <a:cubicBezTo>
                    <a:pt x="324" y="207"/>
                    <a:pt x="312" y="207"/>
                    <a:pt x="312" y="207"/>
                  </a:cubicBezTo>
                  <a:cubicBezTo>
                    <a:pt x="437" y="201"/>
                    <a:pt x="688" y="81"/>
                    <a:pt x="688" y="81"/>
                  </a:cubicBezTo>
                  <a:cubicBezTo>
                    <a:pt x="588" y="23"/>
                    <a:pt x="500" y="0"/>
                    <a:pt x="42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4150" y="3063"/>
              <a:ext cx="658" cy="332"/>
            </a:xfrm>
            <a:custGeom>
              <a:avLst/>
              <a:gdLst>
                <a:gd name="T0" fmla="*/ 189 w 510"/>
                <a:gd name="T1" fmla="*/ 0 h 258"/>
                <a:gd name="T2" fmla="*/ 1 w 510"/>
                <a:gd name="T3" fmla="*/ 54 h 258"/>
                <a:gd name="T4" fmla="*/ 22 w 510"/>
                <a:gd name="T5" fmla="*/ 53 h 258"/>
                <a:gd name="T6" fmla="*/ 276 w 510"/>
                <a:gd name="T7" fmla="*/ 134 h 258"/>
                <a:gd name="T8" fmla="*/ 0 w 510"/>
                <a:gd name="T9" fmla="*/ 98 h 258"/>
                <a:gd name="T10" fmla="*/ 258 w 510"/>
                <a:gd name="T11" fmla="*/ 258 h 258"/>
                <a:gd name="T12" fmla="*/ 510 w 510"/>
                <a:gd name="T13" fmla="*/ 154 h 258"/>
                <a:gd name="T14" fmla="*/ 189 w 510"/>
                <a:gd name="T15" fmla="*/ 0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258">
                  <a:moveTo>
                    <a:pt x="189" y="0"/>
                  </a:moveTo>
                  <a:cubicBezTo>
                    <a:pt x="76" y="0"/>
                    <a:pt x="1" y="54"/>
                    <a:pt x="1" y="54"/>
                  </a:cubicBezTo>
                  <a:cubicBezTo>
                    <a:pt x="8" y="53"/>
                    <a:pt x="15" y="53"/>
                    <a:pt x="22" y="53"/>
                  </a:cubicBezTo>
                  <a:cubicBezTo>
                    <a:pt x="123" y="53"/>
                    <a:pt x="276" y="134"/>
                    <a:pt x="276" y="134"/>
                  </a:cubicBezTo>
                  <a:cubicBezTo>
                    <a:pt x="195" y="100"/>
                    <a:pt x="0" y="98"/>
                    <a:pt x="0" y="98"/>
                  </a:cubicBezTo>
                  <a:cubicBezTo>
                    <a:pt x="81" y="220"/>
                    <a:pt x="174" y="258"/>
                    <a:pt x="258" y="258"/>
                  </a:cubicBezTo>
                  <a:cubicBezTo>
                    <a:pt x="396" y="258"/>
                    <a:pt x="510" y="154"/>
                    <a:pt x="510" y="154"/>
                  </a:cubicBezTo>
                  <a:cubicBezTo>
                    <a:pt x="391" y="34"/>
                    <a:pt x="278" y="0"/>
                    <a:pt x="18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6" name="Freeform 15"/>
            <p:cNvSpPr/>
            <p:nvPr/>
          </p:nvSpPr>
          <p:spPr bwMode="auto">
            <a:xfrm>
              <a:off x="3800" y="2036"/>
              <a:ext cx="1163" cy="970"/>
            </a:xfrm>
            <a:custGeom>
              <a:avLst/>
              <a:gdLst>
                <a:gd name="T0" fmla="*/ 899 w 901"/>
                <a:gd name="T1" fmla="*/ 0 h 752"/>
                <a:gd name="T2" fmla="*/ 0 w 901"/>
                <a:gd name="T3" fmla="*/ 675 h 752"/>
                <a:gd name="T4" fmla="*/ 527 w 901"/>
                <a:gd name="T5" fmla="*/ 349 h 752"/>
                <a:gd name="T6" fmla="*/ 68 w 901"/>
                <a:gd name="T7" fmla="*/ 741 h 752"/>
                <a:gd name="T8" fmla="*/ 221 w 901"/>
                <a:gd name="T9" fmla="*/ 752 h 752"/>
                <a:gd name="T10" fmla="*/ 899 w 901"/>
                <a:gd name="T11" fmla="*/ 0 h 752"/>
              </a:gdLst>
              <a:ahLst/>
              <a:cxnLst>
                <a:cxn ang="0">
                  <a:pos x="T0" y="T1"/>
                </a:cxn>
                <a:cxn ang="0">
                  <a:pos x="T2" y="T3"/>
                </a:cxn>
                <a:cxn ang="0">
                  <a:pos x="T4" y="T5"/>
                </a:cxn>
                <a:cxn ang="0">
                  <a:pos x="T6" y="T7"/>
                </a:cxn>
                <a:cxn ang="0">
                  <a:pos x="T8" y="T9"/>
                </a:cxn>
                <a:cxn ang="0">
                  <a:pos x="T10" y="T11"/>
                </a:cxn>
              </a:cxnLst>
              <a:rect l="0" t="0" r="r" b="b"/>
              <a:pathLst>
                <a:path w="901" h="752">
                  <a:moveTo>
                    <a:pt x="899" y="0"/>
                  </a:moveTo>
                  <a:cubicBezTo>
                    <a:pt x="67" y="41"/>
                    <a:pt x="0" y="675"/>
                    <a:pt x="0" y="675"/>
                  </a:cubicBezTo>
                  <a:cubicBezTo>
                    <a:pt x="121" y="497"/>
                    <a:pt x="527" y="349"/>
                    <a:pt x="527" y="349"/>
                  </a:cubicBezTo>
                  <a:cubicBezTo>
                    <a:pt x="354" y="429"/>
                    <a:pt x="68" y="741"/>
                    <a:pt x="68" y="741"/>
                  </a:cubicBezTo>
                  <a:cubicBezTo>
                    <a:pt x="123" y="749"/>
                    <a:pt x="173" y="752"/>
                    <a:pt x="221" y="752"/>
                  </a:cubicBezTo>
                  <a:cubicBezTo>
                    <a:pt x="901" y="752"/>
                    <a:pt x="899" y="0"/>
                    <a:pt x="89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7" name="Freeform 16"/>
            <p:cNvSpPr/>
            <p:nvPr/>
          </p:nvSpPr>
          <p:spPr bwMode="auto">
            <a:xfrm>
              <a:off x="3192" y="2828"/>
              <a:ext cx="935" cy="1491"/>
            </a:xfrm>
            <a:custGeom>
              <a:avLst/>
              <a:gdLst>
                <a:gd name="T0" fmla="*/ 345 w 725"/>
                <a:gd name="T1" fmla="*/ 0 h 1156"/>
                <a:gd name="T2" fmla="*/ 340 w 725"/>
                <a:gd name="T3" fmla="*/ 182 h 1156"/>
                <a:gd name="T4" fmla="*/ 323 w 725"/>
                <a:gd name="T5" fmla="*/ 231 h 1156"/>
                <a:gd name="T6" fmla="*/ 213 w 725"/>
                <a:gd name="T7" fmla="*/ 110 h 1156"/>
                <a:gd name="T8" fmla="*/ 142 w 725"/>
                <a:gd name="T9" fmla="*/ 28 h 1156"/>
                <a:gd name="T10" fmla="*/ 119 w 725"/>
                <a:gd name="T11" fmla="*/ 45 h 1156"/>
                <a:gd name="T12" fmla="*/ 228 w 725"/>
                <a:gd name="T13" fmla="*/ 273 h 1156"/>
                <a:gd name="T14" fmla="*/ 226 w 725"/>
                <a:gd name="T15" fmla="*/ 274 h 1156"/>
                <a:gd name="T16" fmla="*/ 136 w 725"/>
                <a:gd name="T17" fmla="*/ 196 h 1156"/>
                <a:gd name="T18" fmla="*/ 44 w 725"/>
                <a:gd name="T19" fmla="*/ 119 h 1156"/>
                <a:gd name="T20" fmla="*/ 43 w 725"/>
                <a:gd name="T21" fmla="*/ 119 h 1156"/>
                <a:gd name="T22" fmla="*/ 37 w 725"/>
                <a:gd name="T23" fmla="*/ 189 h 1156"/>
                <a:gd name="T24" fmla="*/ 187 w 725"/>
                <a:gd name="T25" fmla="*/ 347 h 1156"/>
                <a:gd name="T26" fmla="*/ 183 w 725"/>
                <a:gd name="T27" fmla="*/ 348 h 1156"/>
                <a:gd name="T28" fmla="*/ 43 w 725"/>
                <a:gd name="T29" fmla="*/ 278 h 1156"/>
                <a:gd name="T30" fmla="*/ 40 w 725"/>
                <a:gd name="T31" fmla="*/ 278 h 1156"/>
                <a:gd name="T32" fmla="*/ 85 w 725"/>
                <a:gd name="T33" fmla="*/ 364 h 1156"/>
                <a:gd name="T34" fmla="*/ 312 w 725"/>
                <a:gd name="T35" fmla="*/ 613 h 1156"/>
                <a:gd name="T36" fmla="*/ 270 w 725"/>
                <a:gd name="T37" fmla="*/ 1156 h 1156"/>
                <a:gd name="T38" fmla="*/ 572 w 725"/>
                <a:gd name="T39" fmla="*/ 1154 h 1156"/>
                <a:gd name="T40" fmla="*/ 544 w 725"/>
                <a:gd name="T41" fmla="*/ 499 h 1156"/>
                <a:gd name="T42" fmla="*/ 715 w 725"/>
                <a:gd name="T43" fmla="*/ 164 h 1156"/>
                <a:gd name="T44" fmla="*/ 688 w 725"/>
                <a:gd name="T45" fmla="*/ 143 h 1156"/>
                <a:gd name="T46" fmla="*/ 633 w 725"/>
                <a:gd name="T47" fmla="*/ 179 h 1156"/>
                <a:gd name="T48" fmla="*/ 494 w 725"/>
                <a:gd name="T49" fmla="*/ 276 h 1156"/>
                <a:gd name="T50" fmla="*/ 479 w 725"/>
                <a:gd name="T51" fmla="*/ 275 h 1156"/>
                <a:gd name="T52" fmla="*/ 357 w 725"/>
                <a:gd name="T53" fmla="*/ 3 h 1156"/>
                <a:gd name="T54" fmla="*/ 345 w 725"/>
                <a:gd name="T55"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5" h="1156">
                  <a:moveTo>
                    <a:pt x="345" y="0"/>
                  </a:moveTo>
                  <a:cubicBezTo>
                    <a:pt x="313" y="0"/>
                    <a:pt x="325" y="97"/>
                    <a:pt x="340" y="182"/>
                  </a:cubicBezTo>
                  <a:cubicBezTo>
                    <a:pt x="345" y="216"/>
                    <a:pt x="338" y="231"/>
                    <a:pt x="323" y="231"/>
                  </a:cubicBezTo>
                  <a:cubicBezTo>
                    <a:pt x="297" y="231"/>
                    <a:pt x="247" y="183"/>
                    <a:pt x="213" y="110"/>
                  </a:cubicBezTo>
                  <a:cubicBezTo>
                    <a:pt x="182" y="45"/>
                    <a:pt x="158" y="28"/>
                    <a:pt x="142" y="28"/>
                  </a:cubicBezTo>
                  <a:cubicBezTo>
                    <a:pt x="130" y="28"/>
                    <a:pt x="122" y="38"/>
                    <a:pt x="119" y="45"/>
                  </a:cubicBezTo>
                  <a:cubicBezTo>
                    <a:pt x="112" y="61"/>
                    <a:pt x="238" y="264"/>
                    <a:pt x="228" y="273"/>
                  </a:cubicBezTo>
                  <a:cubicBezTo>
                    <a:pt x="227" y="273"/>
                    <a:pt x="227" y="274"/>
                    <a:pt x="226" y="274"/>
                  </a:cubicBezTo>
                  <a:cubicBezTo>
                    <a:pt x="218" y="274"/>
                    <a:pt x="177" y="235"/>
                    <a:pt x="136" y="196"/>
                  </a:cubicBezTo>
                  <a:cubicBezTo>
                    <a:pt x="95" y="157"/>
                    <a:pt x="53" y="119"/>
                    <a:pt x="44" y="119"/>
                  </a:cubicBezTo>
                  <a:cubicBezTo>
                    <a:pt x="43" y="119"/>
                    <a:pt x="43" y="119"/>
                    <a:pt x="43" y="119"/>
                  </a:cubicBezTo>
                  <a:cubicBezTo>
                    <a:pt x="27" y="123"/>
                    <a:pt x="0" y="136"/>
                    <a:pt x="37" y="189"/>
                  </a:cubicBezTo>
                  <a:cubicBezTo>
                    <a:pt x="75" y="242"/>
                    <a:pt x="195" y="332"/>
                    <a:pt x="187" y="347"/>
                  </a:cubicBezTo>
                  <a:cubicBezTo>
                    <a:pt x="186" y="348"/>
                    <a:pt x="185" y="348"/>
                    <a:pt x="183" y="348"/>
                  </a:cubicBezTo>
                  <a:cubicBezTo>
                    <a:pt x="163" y="348"/>
                    <a:pt x="76" y="280"/>
                    <a:pt x="43" y="278"/>
                  </a:cubicBezTo>
                  <a:cubicBezTo>
                    <a:pt x="42" y="278"/>
                    <a:pt x="41" y="278"/>
                    <a:pt x="40" y="278"/>
                  </a:cubicBezTo>
                  <a:cubicBezTo>
                    <a:pt x="7" y="278"/>
                    <a:pt x="21" y="323"/>
                    <a:pt x="85" y="364"/>
                  </a:cubicBezTo>
                  <a:cubicBezTo>
                    <a:pt x="150" y="407"/>
                    <a:pt x="311" y="454"/>
                    <a:pt x="312" y="613"/>
                  </a:cubicBezTo>
                  <a:cubicBezTo>
                    <a:pt x="313" y="772"/>
                    <a:pt x="270" y="1156"/>
                    <a:pt x="270" y="1156"/>
                  </a:cubicBezTo>
                  <a:cubicBezTo>
                    <a:pt x="572" y="1154"/>
                    <a:pt x="572" y="1154"/>
                    <a:pt x="572" y="1154"/>
                  </a:cubicBezTo>
                  <a:cubicBezTo>
                    <a:pt x="572" y="1154"/>
                    <a:pt x="471" y="746"/>
                    <a:pt x="544" y="499"/>
                  </a:cubicBezTo>
                  <a:cubicBezTo>
                    <a:pt x="617" y="253"/>
                    <a:pt x="725" y="202"/>
                    <a:pt x="715" y="164"/>
                  </a:cubicBezTo>
                  <a:cubicBezTo>
                    <a:pt x="711" y="149"/>
                    <a:pt x="700" y="143"/>
                    <a:pt x="688" y="143"/>
                  </a:cubicBezTo>
                  <a:cubicBezTo>
                    <a:pt x="668" y="143"/>
                    <a:pt x="644" y="158"/>
                    <a:pt x="633" y="179"/>
                  </a:cubicBezTo>
                  <a:cubicBezTo>
                    <a:pt x="617" y="210"/>
                    <a:pt x="554" y="276"/>
                    <a:pt x="494" y="276"/>
                  </a:cubicBezTo>
                  <a:cubicBezTo>
                    <a:pt x="489" y="276"/>
                    <a:pt x="484" y="276"/>
                    <a:pt x="479" y="275"/>
                  </a:cubicBezTo>
                  <a:cubicBezTo>
                    <a:pt x="415" y="262"/>
                    <a:pt x="403" y="27"/>
                    <a:pt x="357" y="3"/>
                  </a:cubicBezTo>
                  <a:cubicBezTo>
                    <a:pt x="352" y="1"/>
                    <a:pt x="348" y="0"/>
                    <a:pt x="345"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grpSp>
      <p:sp>
        <p:nvSpPr>
          <p:cNvPr id="4" name="Teardrop 50"/>
          <p:cNvSpPr/>
          <p:nvPr/>
        </p:nvSpPr>
        <p:spPr>
          <a:xfrm rot="13500000">
            <a:off x="1930398"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Teardrop 51"/>
          <p:cNvSpPr/>
          <p:nvPr/>
        </p:nvSpPr>
        <p:spPr>
          <a:xfrm rot="13543884">
            <a:off x="3875274"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6" name="Teardrop 52"/>
          <p:cNvSpPr/>
          <p:nvPr/>
        </p:nvSpPr>
        <p:spPr>
          <a:xfrm rot="2700000">
            <a:off x="5820150"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ardrop 53"/>
          <p:cNvSpPr/>
          <p:nvPr/>
        </p:nvSpPr>
        <p:spPr>
          <a:xfrm rot="2700000">
            <a:off x="7765026"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 name="内容占位符 2"/>
          <p:cNvSpPr>
            <a:spLocks noGrp="1"/>
          </p:cNvSpPr>
          <p:nvPr>
            <p:ph idx="1"/>
          </p:nvPr>
        </p:nvSpPr>
        <p:spPr>
          <a:xfrm>
            <a:off x="3562087" y="2060848"/>
            <a:ext cx="2103452" cy="1429617"/>
          </a:xfrm>
        </p:spPr>
        <p:txBody>
          <a:bodyPr>
            <a:noAutofit/>
          </a:body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8" name="内容占位符 2"/>
          <p:cNvSpPr txBox="1">
            <a:spLocks/>
          </p:cNvSpPr>
          <p:nvPr/>
        </p:nvSpPr>
        <p:spPr>
          <a:xfrm>
            <a:off x="1561083" y="2060848"/>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9" name="内容占位符 2"/>
          <p:cNvSpPr txBox="1">
            <a:spLocks/>
          </p:cNvSpPr>
          <p:nvPr/>
        </p:nvSpPr>
        <p:spPr>
          <a:xfrm>
            <a:off x="5593531"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观</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10" name="内容占位符 2"/>
          <p:cNvSpPr txBox="1">
            <a:spLocks/>
          </p:cNvSpPr>
          <p:nvPr/>
        </p:nvSpPr>
        <p:spPr>
          <a:xfrm>
            <a:off x="7609755"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看</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374</TotalTime>
  <Words>7842</Words>
  <Application>Microsoft Office PowerPoint</Application>
  <PresentationFormat>自定义</PresentationFormat>
  <Paragraphs>326</Paragraphs>
  <Slides>69</Slides>
  <Notes>0</Notes>
  <HiddenSlides>0</HiddenSlides>
  <MMClips>0</MMClips>
  <ScaleCrop>false</ScaleCrop>
  <HeadingPairs>
    <vt:vector size="4" baseType="variant">
      <vt:variant>
        <vt:lpstr>主题</vt:lpstr>
      </vt:variant>
      <vt:variant>
        <vt:i4>1</vt:i4>
      </vt:variant>
      <vt:variant>
        <vt:lpstr>幻灯片标题</vt:lpstr>
      </vt:variant>
      <vt:variant>
        <vt:i4>69</vt:i4>
      </vt:variant>
    </vt:vector>
  </HeadingPairs>
  <TitlesOfParts>
    <vt:vector size="70"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198</cp:revision>
  <dcterms:created xsi:type="dcterms:W3CDTF">2021-04-02T06:41:31Z</dcterms:created>
  <dcterms:modified xsi:type="dcterms:W3CDTF">2023-08-25T01:41:55Z</dcterms:modified>
</cp:coreProperties>
</file>